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80" r:id="rId3"/>
  </p:sldMasterIdLst>
  <p:notesMasterIdLst>
    <p:notesMasterId r:id="rId40"/>
  </p:notesMasterIdLst>
  <p:sldIdLst>
    <p:sldId id="258"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C4EA"/>
    <a:srgbClr val="B2C3EA"/>
    <a:srgbClr val="AED6EE"/>
    <a:srgbClr val="B0DEEC"/>
    <a:srgbClr val="ACD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5405" autoAdjust="0"/>
  </p:normalViewPr>
  <p:slideViewPr>
    <p:cSldViewPr snapToGrid="0">
      <p:cViewPr varScale="1">
        <p:scale>
          <a:sx n="72" d="100"/>
          <a:sy n="72" d="100"/>
        </p:scale>
        <p:origin x="618" y="72"/>
      </p:cViewPr>
      <p:guideLst>
        <p:guide orient="horz" pos="2160"/>
        <p:guide pos="3840"/>
      </p:guideLst>
    </p:cSldViewPr>
  </p:slideViewPr>
  <p:outlineViewPr>
    <p:cViewPr>
      <p:scale>
        <a:sx n="33" d="100"/>
        <a:sy n="33" d="100"/>
      </p:scale>
      <p:origin x="0" y="-25814"/>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5" d="100"/>
          <a:sy n="65" d="100"/>
        </p:scale>
        <p:origin x="308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3E4C0-547D-408B-9967-5A8979C16DB9}" type="datetimeFigureOut">
              <a:rPr lang="en-US" smtClean="0"/>
              <a:t>4/23/2017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8D218-18D5-4C1B-AA36-C85DE7659696}" type="slidenum">
              <a:rPr lang="en-US" smtClean="0"/>
              <a:t>‹#›</a:t>
            </a:fld>
            <a:endParaRPr lang="en-US"/>
          </a:p>
        </p:txBody>
      </p:sp>
    </p:spTree>
    <p:extLst>
      <p:ext uri="{BB962C8B-B14F-4D97-AF65-F5344CB8AC3E}">
        <p14:creationId xmlns:p14="http://schemas.microsoft.com/office/powerpoint/2010/main" val="2055656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548D218-18D5-4C1B-AA36-C85DE7659696}" type="slidenum">
              <a:rPr lang="en-US" smtClean="0"/>
              <a:t>1</a:t>
            </a:fld>
            <a:endParaRPr lang="en-US"/>
          </a:p>
        </p:txBody>
      </p:sp>
    </p:spTree>
    <p:extLst>
      <p:ext uri="{BB962C8B-B14F-4D97-AF65-F5344CB8AC3E}">
        <p14:creationId xmlns:p14="http://schemas.microsoft.com/office/powerpoint/2010/main" val="1116154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Delaware is planning</a:t>
            </a:r>
            <a:r>
              <a:rPr lang="en-US" baseline="0" dirty="0"/>
              <a:t> for between 1.6 and 4.9 feet of sea level rise by the year 2100. </a:t>
            </a:r>
            <a:r>
              <a:rPr lang="en-US" dirty="0"/>
              <a:t>You may</a:t>
            </a:r>
            <a:r>
              <a:rPr lang="en-US" baseline="0" dirty="0"/>
              <a:t> ask yourself “why are you planning for sea level rise now if the effects are so far into the future?” The current rate of sea level rise in Delaware is about 13 inches per 100 years.  Climatologists believe that this rate will increase in coming decades.  Land use decisions, public works decisions and habitat management decisions have long life spans; considering future sea levels in their design and placement is a wise use of public funds and reduces future risks to people and property.  In addition, making better decisions now using future sea levels as a guide may also help minimize short term impacts from storms. </a:t>
            </a:r>
            <a:r>
              <a:rPr lang="en-US" dirty="0"/>
              <a:t>Delaware is just one of more than a dozen coastal states that</a:t>
            </a:r>
            <a:r>
              <a:rPr lang="en-US" baseline="0" dirty="0"/>
              <a:t> are investigating the potential impacts of sea level rise and developing plans to adjust to the changing coastline.</a:t>
            </a:r>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val="3792551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quickly highlight a few of the findings from the Vulnerability Assessment.</a:t>
            </a:r>
            <a:r>
              <a:rPr lang="en-US" baseline="0" dirty="0"/>
              <a:t>  If you would like to know more, CDs of the assessment are available, and it can be downloaded online at: http://de.gov/slrva</a:t>
            </a:r>
          </a:p>
          <a:p>
            <a:endParaRPr lang="en-US" baseline="0" dirty="0"/>
          </a:p>
          <a:p>
            <a:r>
              <a:rPr lang="en-US" baseline="0" dirty="0"/>
              <a:t>Over 17,000 homes could be inundated by sea level rise at the 1.5 meter scenario; these homes are primarily located in Sussex County, who would also see over 30% of its manufactured homes at risk.</a:t>
            </a:r>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2388190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2851714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Protected</a:t>
            </a:r>
            <a:r>
              <a:rPr lang="en-US" sz="1200" kern="1200" baseline="0" dirty="0">
                <a:solidFill>
                  <a:schemeClr val="tx1"/>
                </a:solidFill>
                <a:effectLst/>
                <a:latin typeface="+mn-lt"/>
                <a:ea typeface="+mn-ea"/>
                <a:cs typeface="+mn-cs"/>
              </a:rPr>
              <a:t> lands represent a </a:t>
            </a:r>
            <a:r>
              <a:rPr lang="en-US" sz="1200" kern="1200" dirty="0">
                <a:solidFill>
                  <a:schemeClr val="tx1"/>
                </a:solidFill>
                <a:effectLst/>
                <a:latin typeface="+mn-lt"/>
                <a:ea typeface="+mn-ea"/>
                <a:cs typeface="+mn-cs"/>
              </a:rPr>
              <a:t>variety of lands including State owned properties such as wildlife areas, parks, state forests, boat ramps, natural areas, nature preserves, and historical sites; federally owned wildlife refuges (Bombay Hook and Primehook); municipal holdings such as municipal parks, open space, and recreational facilities; and public and private conservation easements.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State</a:t>
            </a:r>
            <a:r>
              <a:rPr lang="en-US" sz="1200" kern="1200" baseline="0" dirty="0">
                <a:solidFill>
                  <a:schemeClr val="tx1"/>
                </a:solidFill>
                <a:effectLst/>
                <a:latin typeface="+mn-lt"/>
                <a:ea typeface="+mn-ea"/>
                <a:cs typeface="+mn-cs"/>
              </a:rPr>
              <a:t> and federal governments, and non-profit agencies have spent considerable resources permanently protecting these areas, which are important for wildlife </a:t>
            </a:r>
            <a:r>
              <a:rPr lang="en-US" sz="1200" kern="1200" baseline="0" dirty="0" err="1">
                <a:solidFill>
                  <a:schemeClr val="tx1"/>
                </a:solidFill>
                <a:effectLst/>
                <a:latin typeface="+mn-lt"/>
                <a:ea typeface="+mn-ea"/>
                <a:cs typeface="+mn-cs"/>
              </a:rPr>
              <a:t>hemispherically</a:t>
            </a:r>
            <a:r>
              <a:rPr lang="en-US" sz="1200" kern="1200" baseline="0" dirty="0">
                <a:solidFill>
                  <a:schemeClr val="tx1"/>
                </a:solidFill>
                <a:effectLst/>
                <a:latin typeface="+mn-lt"/>
                <a:ea typeface="+mn-ea"/>
                <a:cs typeface="+mn-cs"/>
              </a:rPr>
              <a:t>.  If these natural areas cannot adjust to keep pace with sea level rise, they may be permanently lost.</a:t>
            </a:r>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16</a:t>
            </a:fld>
            <a:endParaRPr lang="en-US" dirty="0">
              <a:solidFill>
                <a:prstClr val="black"/>
              </a:solidFill>
            </a:endParaRPr>
          </a:p>
        </p:txBody>
      </p:sp>
    </p:spTree>
    <p:extLst>
      <p:ext uri="{BB962C8B-B14F-4D97-AF65-F5344CB8AC3E}">
        <p14:creationId xmlns:p14="http://schemas.microsoft.com/office/powerpoint/2010/main" val="3856726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“Adaptation” simply</a:t>
            </a:r>
            <a:r>
              <a:rPr lang="en-US" baseline="0" dirty="0"/>
              <a:t> means the way that we choose to respond.  There are four primary ways to respond:</a:t>
            </a:r>
            <a:endParaRPr lang="en-US" dirty="0"/>
          </a:p>
          <a:p>
            <a:endParaRPr lang="en-US" dirty="0"/>
          </a:p>
          <a:p>
            <a:r>
              <a:rPr lang="en-US" dirty="0"/>
              <a:t>Protect</a:t>
            </a:r>
            <a:r>
              <a:rPr lang="en-US" baseline="0" dirty="0"/>
              <a:t> = Building Protective Structures to hold back water</a:t>
            </a:r>
          </a:p>
          <a:p>
            <a:r>
              <a:rPr lang="en-US" baseline="0" dirty="0"/>
              <a:t>Accommodate = changing behaviors and lifestyles to deal with encroaching water</a:t>
            </a:r>
          </a:p>
          <a:p>
            <a:r>
              <a:rPr lang="en-US" baseline="0" dirty="0"/>
              <a:t>Retreat = Moving structures out of flooded areas and/or letting nature take its course</a:t>
            </a:r>
          </a:p>
          <a:p>
            <a:r>
              <a:rPr lang="en-US" baseline="0" dirty="0"/>
              <a:t>Avoid = not placing new structures in at risk areas</a:t>
            </a:r>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17</a:t>
            </a:fld>
            <a:endParaRPr lang="en-US" dirty="0">
              <a:solidFill>
                <a:prstClr val="black"/>
              </a:solidFill>
            </a:endParaRPr>
          </a:p>
        </p:txBody>
      </p:sp>
    </p:spTree>
    <p:extLst>
      <p:ext uri="{BB962C8B-B14F-4D97-AF65-F5344CB8AC3E}">
        <p14:creationId xmlns:p14="http://schemas.microsoft.com/office/powerpoint/2010/main" val="2890885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Strategy of Protect</a:t>
            </a:r>
            <a:r>
              <a:rPr lang="en-US" baseline="0" dirty="0"/>
              <a:t> means that you would choose to build structures that would hold the water back.  This would include Dikes, sea walls, bulkheads and beach replenishment projects.  Many places along our shoreline have already chosen to adapt in this way.  We have a long-standing program of beach replenishment, in partnership with the Federal government, that has by and large, kept our ocean and bay beaches in place, providing recreation and storm protection. We also have a series of dikes in the northern part of the state that have kept water out of New Castle and other locations – these dikes are now undergoing serious repair.  This is a primary issue with the protection strategy—maintenance of the structure, particularly after storm damage.</a:t>
            </a:r>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18</a:t>
            </a:fld>
            <a:endParaRPr lang="en-US" dirty="0">
              <a:solidFill>
                <a:prstClr val="black"/>
              </a:solidFill>
            </a:endParaRPr>
          </a:p>
        </p:txBody>
      </p:sp>
    </p:spTree>
    <p:extLst>
      <p:ext uri="{BB962C8B-B14F-4D97-AF65-F5344CB8AC3E}">
        <p14:creationId xmlns:p14="http://schemas.microsoft.com/office/powerpoint/2010/main" val="2365036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accommodation</a:t>
            </a:r>
            <a:r>
              <a:rPr lang="en-US" baseline="0" dirty="0"/>
              <a:t> strategy seeks to reduce flood damages without building structures that may fail in the future or require repair. This strategy could be used together with other strategies.  Accommodation includes those high heeled flippers I showed you earlier, plus raising homes above the flood elevation, flood-proofing structures with flood doors and windows.  It also includes paying attention to storms – evacuating early and maybe avoiding certain roads at high tide.</a:t>
            </a:r>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19</a:t>
            </a:fld>
            <a:endParaRPr lang="en-US" dirty="0">
              <a:solidFill>
                <a:prstClr val="black"/>
              </a:solidFill>
            </a:endParaRPr>
          </a:p>
        </p:txBody>
      </p:sp>
    </p:spTree>
    <p:extLst>
      <p:ext uri="{BB962C8B-B14F-4D97-AF65-F5344CB8AC3E}">
        <p14:creationId xmlns:p14="http://schemas.microsoft.com/office/powerpoint/2010/main" val="2080965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planned retreat strategy</a:t>
            </a:r>
            <a:r>
              <a:rPr lang="en-US" baseline="0" dirty="0"/>
              <a:t> would remove structures from at-risk areas and allow the shoreline to move naturally inland.  Retreat is the most likely strategy for many of our natural areas and wetlands that will likely move inland over time.  Retreat strategies for communities is a much more difficult topic, but it has recently been done in Delaware. </a:t>
            </a:r>
          </a:p>
          <a:p>
            <a:endParaRPr lang="en-US" baseline="0" dirty="0"/>
          </a:p>
          <a:p>
            <a:r>
              <a:rPr lang="en-US" baseline="0" dirty="0"/>
              <a:t>There is another retreat strategy: UNPLANNED retreat.  Unplanned retreat could occur as a result of putting off decision-making; this is why we are talking about Adaptation to SLR now. By putting off difficult or costly decisions, we could inadvertently be choosing to retreat.</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 retreat strategy was implemented in community of Glenville in New Castle County, not because of sea level rise, but because of frequent flooding caused by development upstream.  This project had great emotional and economic cost.  Folks, this is not an easy topic to discuss but one that is worth the conversation.</a:t>
            </a:r>
          </a:p>
          <a:p>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285513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r>
              <a:rPr lang="en-US" baseline="0" dirty="0"/>
              <a:t> Avoidance Adaptation Strategy is one where we identify areas that will be affected by sea level rise in the future and direct growth away from those areas, minimizing future risks.  Avoidance can be accomplished through land use ordinances and development codes, but also through land preservation and conservation easements.</a:t>
            </a:r>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val="3249202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97EEE97-19A1-41E1-B89E-3B31E4690484}" type="slidenum">
              <a:rPr lang="en-US">
                <a:solidFill>
                  <a:prstClr val="black"/>
                </a:solidFill>
              </a:rPr>
              <a:pPr fontAlgn="base">
                <a:spcBef>
                  <a:spcPct val="0"/>
                </a:spcBef>
                <a:spcAft>
                  <a:spcPct val="0"/>
                </a:spcAft>
                <a:defRPr/>
              </a:pPr>
              <a:t>3</a:t>
            </a:fld>
            <a:endParaRPr lang="en-US" dirty="0">
              <a:solidFill>
                <a:prstClr val="black"/>
              </a:solidFill>
            </a:endParaRPr>
          </a:p>
        </p:txBody>
      </p:sp>
      <p:sp>
        <p:nvSpPr>
          <p:cNvPr id="1638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638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a:t>Welcome! Thank</a:t>
            </a:r>
            <a:r>
              <a:rPr lang="en-US" baseline="0" dirty="0"/>
              <a:t> you for coming, we are very glad you have taken the time to be here tonight and look forward to sharing our work with you.</a:t>
            </a:r>
            <a:endParaRPr lang="en-US" dirty="0"/>
          </a:p>
          <a:p>
            <a:pPr marL="0" marR="0" indent="0" algn="l" defTabSz="914400" rtl="0" eaLnBrk="1" fontAlgn="base" latinLnBrk="0" hangingPunct="1">
              <a:lnSpc>
                <a:spcPct val="100000"/>
              </a:lnSpc>
              <a:spcBef>
                <a:spcPct val="0"/>
              </a:spcBef>
              <a:spcAft>
                <a:spcPct val="0"/>
              </a:spcAft>
              <a:buClrTx/>
              <a:buSzTx/>
              <a:buFontTx/>
              <a:buNone/>
              <a:tabLst/>
              <a:defRPr/>
            </a:pPr>
            <a:endParaRPr lang="en-US" dirty="0"/>
          </a:p>
          <a:p>
            <a:pPr marL="0" marR="0" indent="0" algn="l" defTabSz="914400" rtl="0" eaLnBrk="1" fontAlgn="base" latinLnBrk="0" hangingPunct="1">
              <a:lnSpc>
                <a:spcPct val="100000"/>
              </a:lnSpc>
              <a:spcBef>
                <a:spcPct val="0"/>
              </a:spcBef>
              <a:spcAft>
                <a:spcPct val="0"/>
              </a:spcAft>
              <a:buClrTx/>
              <a:buSzTx/>
              <a:buFontTx/>
              <a:buNone/>
              <a:tabLst/>
              <a:defRPr/>
            </a:pPr>
            <a:r>
              <a:rPr lang="en-US" dirty="0"/>
              <a:t>Today,</a:t>
            </a:r>
            <a:r>
              <a:rPr lang="en-US" baseline="0" dirty="0"/>
              <a:t> we are presenting OPTIONS that may help the State prepare for sea level rise. We are seeking your feedback on these options and other ideas you may have.</a:t>
            </a:r>
          </a:p>
          <a:p>
            <a:pPr marL="0" marR="0" indent="0" algn="l" defTabSz="914400" rtl="0" eaLnBrk="1" fontAlgn="base" latinLnBrk="0" hangingPunct="1">
              <a:lnSpc>
                <a:spcPct val="100000"/>
              </a:lnSpc>
              <a:spcBef>
                <a:spcPct val="0"/>
              </a:spcBef>
              <a:spcAft>
                <a:spcPct val="0"/>
              </a:spcAft>
              <a:buClrTx/>
              <a:buSzTx/>
              <a:buFontTx/>
              <a:buNone/>
              <a:tabLst/>
              <a:defRPr/>
            </a:pPr>
            <a:endParaRPr lang="en-US" baseline="0" dirty="0"/>
          </a:p>
        </p:txBody>
      </p:sp>
    </p:spTree>
    <p:extLst>
      <p:ext uri="{BB962C8B-B14F-4D97-AF65-F5344CB8AC3E}">
        <p14:creationId xmlns:p14="http://schemas.microsoft.com/office/powerpoint/2010/main" val="1153943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This graph shows tide</a:t>
            </a:r>
            <a:r>
              <a:rPr lang="en-US" baseline="0" dirty="0"/>
              <a:t> gauge data collected at Lewes Delaware since the 1920s.  This gauge shows that the rate of sea level rise in Lewes is 3.2 millimeters per year, or about 13 inches over 100 years.  Averaged with the Reedy Point Gauge, Delaware’s average rate is 3.35 millimeters per year.  Other gauges in the region show similar trends, from 3-4 millimeters per year.  The global average rate is 1.7 millimeters per year.  As you can see, Delaware’s rate is roughly twice that of the global average.  This is due to the fact that Delaware is “subsiding” or sinking.  More information about this is available at the poster displays.</a:t>
            </a:r>
          </a:p>
          <a:p>
            <a:pPr eaLnBrk="1" hangingPunct="1">
              <a:spcBef>
                <a:spcPct val="0"/>
              </a:spcBef>
            </a:pPr>
            <a:endParaRPr lang="en-US" baseline="0" dirty="0"/>
          </a:p>
          <a:p>
            <a:pPr eaLnBrk="1" hangingPunct="1">
              <a:spcBef>
                <a:spcPct val="0"/>
              </a:spcBef>
            </a:pPr>
            <a:endParaRPr lang="en-US" baseline="0" dirty="0"/>
          </a:p>
        </p:txBody>
      </p:sp>
      <p:sp>
        <p:nvSpPr>
          <p:cNvPr id="2662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423E925-7155-41D4-886F-E76F4C99DF94}" type="slidenum">
              <a:rPr lang="en-US">
                <a:solidFill>
                  <a:prstClr val="black"/>
                </a:solidFill>
              </a:rPr>
              <a:pPr fontAlgn="base">
                <a:spcBef>
                  <a:spcPct val="0"/>
                </a:spcBef>
                <a:spcAft>
                  <a:spcPct val="0"/>
                </a:spcAft>
                <a:defRPr/>
              </a:pPr>
              <a:t>5</a:t>
            </a:fld>
            <a:endParaRPr lang="en-US" dirty="0">
              <a:solidFill>
                <a:prstClr val="black"/>
              </a:solidFill>
            </a:endParaRPr>
          </a:p>
        </p:txBody>
      </p:sp>
    </p:spTree>
    <p:extLst>
      <p:ext uri="{BB962C8B-B14F-4D97-AF65-F5344CB8AC3E}">
        <p14:creationId xmlns:p14="http://schemas.microsoft.com/office/powerpoint/2010/main" val="696329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vulnerability assessment is based upon 3 future scenarios for sea level rise – 0.5m (1.6 </a:t>
            </a:r>
            <a:r>
              <a:rPr lang="en-US" baseline="0" dirty="0" err="1"/>
              <a:t>ft</a:t>
            </a:r>
            <a:r>
              <a:rPr lang="en-US" baseline="0" dirty="0"/>
              <a:t>), 1.0 meter (3.2 </a:t>
            </a:r>
            <a:r>
              <a:rPr lang="en-US" baseline="0" dirty="0" err="1"/>
              <a:t>ft</a:t>
            </a:r>
            <a:r>
              <a:rPr lang="en-US" baseline="0" dirty="0"/>
              <a:t>) and 1.5 meter (4.9 </a:t>
            </a:r>
            <a:r>
              <a:rPr lang="en-US" baseline="0" dirty="0" err="1"/>
              <a:t>ft</a:t>
            </a:r>
            <a:r>
              <a:rPr lang="en-US" baseline="0" dirty="0"/>
              <a:t>)</a:t>
            </a:r>
          </a:p>
          <a:p>
            <a:endParaRPr lang="en-US" baseline="0" dirty="0"/>
          </a:p>
          <a:p>
            <a:r>
              <a:rPr lang="en-US" baseline="0" dirty="0"/>
              <a:t>These scenarios are based upon national and international projections for future climate change and were agreed upon by a group of technical experts put together by DNREC. </a:t>
            </a:r>
          </a:p>
          <a:p>
            <a:endParaRPr lang="en-US" baseline="0" dirty="0"/>
          </a:p>
          <a:p>
            <a:r>
              <a:rPr lang="en-US" baseline="0" dirty="0"/>
              <a:t>A white paper is available online if you want more info, and also described in the vulnerability assessment.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7D6E94EB-16C4-49B0-BCFA-D08AEE8298C4}"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255608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p:spPr>
      </p:sp>
      <p:sp>
        <p:nvSpPr>
          <p:cNvPr id="348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These</a:t>
            </a:r>
            <a:r>
              <a:rPr lang="en-US" baseline="0" dirty="0"/>
              <a:t> future scenarios are important because p</a:t>
            </a:r>
            <a:r>
              <a:rPr lang="en-US" dirty="0"/>
              <a:t>otential impacts of sea level rise, if no action is taken to prepare or adapt, could significantly</a:t>
            </a:r>
            <a:r>
              <a:rPr lang="en-US" baseline="0" dirty="0"/>
              <a:t> impact our economy, environment and communities.  Impacts </a:t>
            </a:r>
            <a:r>
              <a:rPr lang="en-US" dirty="0"/>
              <a:t>include increased extent of periodic flooding that occurs during</a:t>
            </a:r>
            <a:r>
              <a:rPr lang="en-US" baseline="0" dirty="0"/>
              <a:t> storm events, permanent inundation of low-lying coastal areas and saltwater intrusion into surface waters and ground water.  All of these have secondary economic, social and environmental impacts ranging from reduced crop yields, to damaged homes and infrastructure and loss of wildlife habitat and outdoor recreational opportunities.</a:t>
            </a:r>
            <a:endParaRPr lang="en-US" dirty="0"/>
          </a:p>
        </p:txBody>
      </p:sp>
      <p:sp>
        <p:nvSpPr>
          <p:cNvPr id="348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92553D9-ACB2-4346-9AB4-D2FA051F1701}" type="slidenum">
              <a:rPr lang="en-US">
                <a:solidFill>
                  <a:prstClr val="black"/>
                </a:solidFill>
              </a:rPr>
              <a:pPr fontAlgn="base">
                <a:spcBef>
                  <a:spcPct val="0"/>
                </a:spcBef>
                <a:spcAft>
                  <a:spcPct val="0"/>
                </a:spcAft>
                <a:defRPr/>
              </a:pPr>
              <a:t>7</a:t>
            </a:fld>
            <a:endParaRPr lang="en-US" dirty="0">
              <a:solidFill>
                <a:prstClr val="black"/>
              </a:solidFill>
            </a:endParaRPr>
          </a:p>
        </p:txBody>
      </p:sp>
    </p:spTree>
    <p:extLst>
      <p:ext uri="{BB962C8B-B14F-4D97-AF65-F5344CB8AC3E}">
        <p14:creationId xmlns:p14="http://schemas.microsoft.com/office/powerpoint/2010/main" val="1036277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make sure that everyone understands that SLR</a:t>
            </a:r>
            <a:r>
              <a:rPr lang="en-US" baseline="0" dirty="0"/>
              <a:t> is not an issue that affects only those with beach homes.  This is a statewide, regional and national and worldwide issue.  In South Wilmington, you will see significant impacts without action.</a:t>
            </a:r>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1109964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Coastal Kent County, much of the impact will be natural resources rather than homes and industry.</a:t>
            </a:r>
          </a:p>
          <a:p>
            <a:endParaRPr lang="en-US" baseline="0" dirty="0"/>
          </a:p>
          <a:p>
            <a:r>
              <a:rPr lang="en-US" baseline="0" dirty="0"/>
              <a:t>While the pictures here show potential inundation, all residents inland could also be affected from transportation issues, lack of access to recreation, increased taxes for flood impacts etc.</a:t>
            </a:r>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9</a:t>
            </a:fld>
            <a:endParaRPr lang="en-US" dirty="0">
              <a:solidFill>
                <a:prstClr val="black"/>
              </a:solidFill>
            </a:endParaRPr>
          </a:p>
        </p:txBody>
      </p:sp>
    </p:spTree>
    <p:extLst>
      <p:ext uri="{BB962C8B-B14F-4D97-AF65-F5344CB8AC3E}">
        <p14:creationId xmlns:p14="http://schemas.microsoft.com/office/powerpoint/2010/main" val="3176904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Beach communities are also at risk, but</a:t>
            </a:r>
            <a:r>
              <a:rPr lang="en-US" baseline="0" dirty="0"/>
              <a:t> so are back bay communities.  You can see that according to this map, many beach-front homeowners may not be flooded—however, this assumes that state and federal governments continue to replenish beaches. While these homes may not be flooded, issues with transportation and wastewater may render a home uninhabitable.  </a:t>
            </a:r>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10</a:t>
            </a:fld>
            <a:endParaRPr lang="en-US" dirty="0">
              <a:solidFill>
                <a:prstClr val="black"/>
              </a:solidFill>
            </a:endParaRPr>
          </a:p>
        </p:txBody>
      </p:sp>
    </p:spTree>
    <p:extLst>
      <p:ext uri="{BB962C8B-B14F-4D97-AF65-F5344CB8AC3E}">
        <p14:creationId xmlns:p14="http://schemas.microsoft.com/office/powerpoint/2010/main" val="3221053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t>It is important to note that Delaware is routinely seeing flooding of 3.2</a:t>
            </a:r>
            <a:r>
              <a:rPr lang="en-US" baseline="0" dirty="0"/>
              <a:t> feet above MHWW now, and these large flooding events are not limited to nor’easters or hurricanes.  On December 21 of last year, we had a storm anomaly that caused tide levels in New Castle to exceed the tide levels during Sandy.  This picture shows Bradford Street in Wilmington, Delaware.  </a:t>
            </a:r>
            <a:endParaRPr lang="en-US" dirty="0"/>
          </a:p>
        </p:txBody>
      </p:sp>
      <p:sp>
        <p:nvSpPr>
          <p:cNvPr id="4" name="Slide Number Placeholder 3"/>
          <p:cNvSpPr>
            <a:spLocks noGrp="1"/>
          </p:cNvSpPr>
          <p:nvPr>
            <p:ph type="sldNum" sz="quarter" idx="10"/>
          </p:nvPr>
        </p:nvSpPr>
        <p:spPr/>
        <p:txBody>
          <a:bodyPr/>
          <a:lstStyle/>
          <a:p>
            <a:pPr>
              <a:defRPr/>
            </a:pPr>
            <a:fld id="{C2CD43AC-6AC4-4F2A-A200-570390625011}" type="slidenum">
              <a:rPr lang="en-US" smtClean="0">
                <a:solidFill>
                  <a:prstClr val="black"/>
                </a:solidFill>
              </a:rPr>
              <a:pPr>
                <a:defRPr/>
              </a:pPr>
              <a:t>11</a:t>
            </a:fld>
            <a:endParaRPr lang="en-US" dirty="0">
              <a:solidFill>
                <a:prstClr val="black"/>
              </a:solidFill>
            </a:endParaRPr>
          </a:p>
        </p:txBody>
      </p:sp>
    </p:spTree>
    <p:extLst>
      <p:ext uri="{BB962C8B-B14F-4D97-AF65-F5344CB8AC3E}">
        <p14:creationId xmlns:p14="http://schemas.microsoft.com/office/powerpoint/2010/main" val="303888552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07827" y="148966"/>
            <a:ext cx="9144000" cy="1524000"/>
          </a:xfrm>
        </p:spPr>
        <p:txBody>
          <a:bodyPr anchor="b">
            <a:normAutofit/>
          </a:bodyPr>
          <a:lstStyle>
            <a:lvl1pPr algn="ctr">
              <a:defRPr sz="4400" b="1">
                <a:solidFill>
                  <a:srgbClr val="0432FF"/>
                </a:solidFill>
              </a:defRPr>
            </a:lvl1pPr>
          </a:lstStyle>
          <a:p>
            <a:r>
              <a:rPr lang="en-US"/>
              <a:t>Click to edit Master title style</a:t>
            </a:r>
            <a:endParaRPr lang="en-US" dirty="0"/>
          </a:p>
        </p:txBody>
      </p:sp>
      <p:sp>
        <p:nvSpPr>
          <p:cNvPr id="3" name="Subtitle 2"/>
          <p:cNvSpPr>
            <a:spLocks noGrp="1"/>
          </p:cNvSpPr>
          <p:nvPr>
            <p:ph type="subTitle" idx="1"/>
          </p:nvPr>
        </p:nvSpPr>
        <p:spPr>
          <a:xfrm>
            <a:off x="1431062" y="2303204"/>
            <a:ext cx="9144000" cy="37466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t>‹#›</a:t>
            </a:fld>
            <a:endParaRPr lang="en-US"/>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0" y="1707891"/>
            <a:ext cx="12145532" cy="51435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603410" y="6307110"/>
            <a:ext cx="4424737" cy="320729"/>
          </a:xfrm>
          <a:prstGeom prst="rect">
            <a:avLst/>
          </a:prstGeom>
        </p:spPr>
        <p:txBody>
          <a:bodyPr wrap="none">
            <a:spAutoFit/>
          </a:bodyPr>
          <a:lstStyle/>
          <a:p>
            <a:pPr marL="0" marR="0">
              <a:lnSpc>
                <a:spcPct val="106000"/>
              </a:lnSpc>
              <a:spcBef>
                <a:spcPts val="0"/>
              </a:spcBef>
              <a:spcAft>
                <a:spcPts val="0"/>
              </a:spcAft>
            </a:pPr>
            <a:r>
              <a:rPr lang="en-US" sz="1400" b="1" kern="1200" cap="small" dirty="0">
                <a:solidFill>
                  <a:schemeClr val="accent1">
                    <a:lumMod val="75000"/>
                    <a:alpha val="40000"/>
                  </a:schemeClr>
                </a:solidFill>
                <a:effectLst>
                  <a:glow rad="127000">
                    <a:schemeClr val="bg1"/>
                  </a:glow>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Department</a:t>
            </a:r>
            <a:r>
              <a:rPr lang="en-US" sz="1400" b="1" kern="1200" cap="small" dirty="0">
                <a:solidFill>
                  <a:schemeClr val="accent1">
                    <a:lumMod val="75000"/>
                    <a:alpha val="40000"/>
                  </a:schemeClr>
                </a:solidFill>
                <a:effectLst>
                  <a:outerShdw blurRad="50800" dist="50800" dir="5400000" sx="0" sy="0" algn="ctr">
                    <a:schemeClr val="bg1">
                      <a:lumMod val="85000"/>
                    </a:scheme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1400" b="1" kern="1200" cap="small" dirty="0">
                <a:solidFill>
                  <a:schemeClr val="accent1">
                    <a:lumMod val="75000"/>
                    <a:alpha val="40000"/>
                  </a:schemeClr>
                </a:solidFill>
                <a:effectLst>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of Applied Economics and Statistics</a:t>
            </a:r>
            <a:endParaRPr lang="en-US" sz="1400" dirty="0">
              <a:solidFill>
                <a:schemeClr val="accent1">
                  <a:lumMod val="75000"/>
                  <a:alpha val="40000"/>
                </a:schemeClr>
              </a:solidFill>
              <a:effectLst>
                <a:outerShdw blurRad="50800" dist="50800" dir="5400000" sx="0" sy="0" algn="ctr">
                  <a:schemeClr val="bg1">
                    <a:lumMod val="85000"/>
                  </a:schemeClr>
                </a:outerShdw>
              </a:effectLst>
              <a:latin typeface="Times New Roman" panose="02020603050405020304" pitchFamily="18" charset="0"/>
              <a:ea typeface="Times New Roman" panose="02020603050405020304" pitchFamily="18" charset="0"/>
            </a:endParaRPr>
          </a:p>
        </p:txBody>
      </p:sp>
      <p:pic>
        <p:nvPicPr>
          <p:cNvPr id="1026" name="Picture 2" descr="https://www1.udel.edu/lock-down/ocm-graphics/internal/UDPrimaryLogo2945.jpg"/>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5000" contrast="-40000"/>
                    </a14:imgEffect>
                  </a14:imgLayer>
                </a14:imgProps>
              </a:ext>
              <a:ext uri="{28A0092B-C50C-407E-A947-70E740481C1C}">
                <a14:useLocalDpi xmlns:a14="http://schemas.microsoft.com/office/drawing/2010/main" val="0"/>
              </a:ext>
            </a:extLst>
          </a:blip>
          <a:srcRect/>
          <a:stretch>
            <a:fillRect/>
          </a:stretch>
        </p:blipFill>
        <p:spPr bwMode="auto">
          <a:xfrm>
            <a:off x="540231" y="6238875"/>
            <a:ext cx="1121963" cy="45720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1114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95400"/>
            <a:ext cx="5384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95400"/>
            <a:ext cx="5384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649F676-5121-423C-B88C-DD30950D2290}" type="datetimeFigureOut">
              <a:rPr lang="en-US">
                <a:solidFill>
                  <a:srgbClr val="000000"/>
                </a:solidFill>
              </a:rPr>
              <a:pPr>
                <a:defRPr/>
              </a:pPr>
              <a:t>4/23/2017</a:t>
            </a:fld>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D391DF0-0536-4CD1-B5BB-EBC1202BAD5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17723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42736E04-C83F-47AB-86B3-BD4E4C802267}" type="datetimeFigureOut">
              <a:rPr lang="en-US">
                <a:solidFill>
                  <a:srgbClr val="000000"/>
                </a:solidFill>
              </a:rPr>
              <a:pPr>
                <a:defRPr/>
              </a:pPr>
              <a:t>4/23/2017</a:t>
            </a:fld>
            <a:endParaRPr lang="en-US"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D0FBD0F-B406-4E96-B6ED-A8E07344FEB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55842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289F9EA-EB9A-48E3-9152-F3544AF79DC2}" type="datetimeFigureOut">
              <a:rPr lang="en-US">
                <a:solidFill>
                  <a:srgbClr val="000000"/>
                </a:solidFill>
              </a:rPr>
              <a:pPr>
                <a:defRPr/>
              </a:pPr>
              <a:t>4/23/2017</a:t>
            </a:fld>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D933365-2F7E-4588-9550-E48D2CF3B06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18390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B2DAA53-43A9-4676-90E5-142134507410}" type="datetimeFigureOut">
              <a:rPr lang="en-US">
                <a:solidFill>
                  <a:srgbClr val="000000"/>
                </a:solidFill>
              </a:rPr>
              <a:pPr>
                <a:defRPr/>
              </a:pPr>
              <a:t>4/23/2017</a:t>
            </a:fld>
            <a:endParaRPr lang="en-US"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F9B765D-DC1A-400C-9029-7F216A3CDB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81153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F90E9AC-4011-43FF-8F82-E110DF4C98D2}" type="datetimeFigureOut">
              <a:rPr lang="en-US">
                <a:solidFill>
                  <a:srgbClr val="000000"/>
                </a:solidFill>
              </a:rPr>
              <a:pPr>
                <a:defRPr/>
              </a:pPr>
              <a:t>4/23/2017</a:t>
            </a:fld>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8FF9391-4D0B-4539-91F3-08FB55D9BDE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65240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8C15D25-335D-4E79-8974-B38B2A6B59E2}" type="datetimeFigureOut">
              <a:rPr lang="en-US">
                <a:solidFill>
                  <a:srgbClr val="000000"/>
                </a:solidFill>
              </a:rPr>
              <a:pPr>
                <a:defRPr/>
              </a:pPr>
              <a:t>4/23/2017</a:t>
            </a:fld>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4F519C8-4A0D-41EE-9E10-4BAD548EA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052055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E195E463-435C-4EBD-8886-EE9D02808016}" type="datetimeFigureOut">
              <a:rPr lang="en-US">
                <a:solidFill>
                  <a:srgbClr val="000000"/>
                </a:solidFill>
              </a:rPr>
              <a:pPr>
                <a:defRPr/>
              </a:pPr>
              <a:t>4/23/2017</a:t>
            </a:fld>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E632C9D-382E-4504-B9DE-403765E3D80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5298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0"/>
            <a:ext cx="28448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3200" y="0"/>
            <a:ext cx="83312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96FF8882-F728-49AB-8F15-C35280F46C72}" type="datetimeFigureOut">
              <a:rPr lang="en-US">
                <a:solidFill>
                  <a:srgbClr val="000000"/>
                </a:solidFill>
              </a:rPr>
              <a:pPr>
                <a:defRPr/>
              </a:pPr>
              <a:t>4/23/2017</a:t>
            </a:fld>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00D231-B6FA-4B8C-B30C-2F6C0CA2927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14026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566400" cy="990600"/>
          </a:xfrm>
        </p:spPr>
        <p:txBody>
          <a:bodyPr/>
          <a:lstStyle>
            <a:lvl1pPr>
              <a:defRPr baseline="0">
                <a:latin typeface="Georgia" pitchFamily="18" charset="0"/>
              </a:defRPr>
            </a:lvl1pPr>
          </a:lstStyle>
          <a:p>
            <a:r>
              <a:rPr lang="en-US" dirty="0"/>
              <a:t>Click to edit Master title style</a:t>
            </a:r>
          </a:p>
        </p:txBody>
      </p:sp>
      <p:sp>
        <p:nvSpPr>
          <p:cNvPr id="3" name="Text Placeholder 2"/>
          <p:cNvSpPr>
            <a:spLocks noGrp="1"/>
          </p:cNvSpPr>
          <p:nvPr>
            <p:ph type="body" sz="half" idx="1"/>
          </p:nvPr>
        </p:nvSpPr>
        <p:spPr>
          <a:xfrm>
            <a:off x="609600" y="1295400"/>
            <a:ext cx="5384800" cy="472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95400"/>
            <a:ext cx="53848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AC15EB-65E6-4942-9254-461DFFD89038}"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538097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C7F47376-DB60-4E32-B530-51E1B5186356}" type="datetimeFigureOut">
              <a:rPr lang="en-US">
                <a:solidFill>
                  <a:srgbClr val="000000"/>
                </a:solidFill>
              </a:rPr>
              <a:pPr>
                <a:defRPr/>
              </a:pPr>
              <a:t>4/23/2017</a:t>
            </a:fld>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D891572-4AE0-481E-8A80-6D2D3755A98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17333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2727" y="110425"/>
            <a:ext cx="10661073" cy="775854"/>
          </a:xfrm>
        </p:spPr>
        <p:txBody>
          <a:bodyPr>
            <a:normAutofit/>
          </a:bodyPr>
          <a:lstStyle>
            <a:lvl1pPr>
              <a:defRPr sz="4000" b="1">
                <a:solidFill>
                  <a:srgbClr val="0432FF"/>
                </a:solidFill>
              </a:defRPr>
            </a:lvl1pPr>
          </a:lstStyle>
          <a:p>
            <a:r>
              <a:rPr lang="en-US"/>
              <a:t>Click to edit Master title style</a:t>
            </a:r>
            <a:endParaRPr lang="en-US" dirty="0"/>
          </a:p>
        </p:txBody>
      </p:sp>
      <p:sp>
        <p:nvSpPr>
          <p:cNvPr id="3" name="Content Placeholder 2"/>
          <p:cNvSpPr>
            <a:spLocks noGrp="1"/>
          </p:cNvSpPr>
          <p:nvPr>
            <p:ph idx="1"/>
          </p:nvPr>
        </p:nvSpPr>
        <p:spPr>
          <a:xfrm>
            <a:off x="692727" y="1100403"/>
            <a:ext cx="10661073" cy="5076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59000" y="6356350"/>
            <a:ext cx="4114800" cy="365125"/>
          </a:xfrm>
        </p:spPr>
        <p:txBody>
          <a:bodyPr/>
          <a:lstStyle/>
          <a:p>
            <a:endParaRPr lang="en-US"/>
          </a:p>
        </p:txBody>
      </p:sp>
      <p:sp>
        <p:nvSpPr>
          <p:cNvPr id="6" name="Slide Number Placeholder 5"/>
          <p:cNvSpPr>
            <a:spLocks noGrp="1"/>
          </p:cNvSpPr>
          <p:nvPr>
            <p:ph type="sldNum" sz="quarter" idx="12"/>
          </p:nvPr>
        </p:nvSpPr>
        <p:spPr>
          <a:xfrm>
            <a:off x="9304260" y="6356350"/>
            <a:ext cx="2743200" cy="365125"/>
          </a:xfrm>
          <a:prstGeom prst="rect">
            <a:avLst/>
          </a:prstGeom>
        </p:spPr>
        <p:txBody>
          <a:bodyPr/>
          <a:lstStyle/>
          <a:p>
            <a:fld id="{C4B43809-9D17-4F49-A812-4E2A2D8FA0B2}" type="slidenum">
              <a:rPr lang="en-US" smtClean="0"/>
              <a:t>‹#›</a:t>
            </a:fld>
            <a:endParaRPr lang="en-US"/>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0" y="902456"/>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24" name="Rectangle 23"/>
          <p:cNvSpPr/>
          <p:nvPr userDrawn="1"/>
        </p:nvSpPr>
        <p:spPr>
          <a:xfrm>
            <a:off x="1111770" y="6447155"/>
            <a:ext cx="2929007" cy="239168"/>
          </a:xfrm>
          <a:prstGeom prst="rect">
            <a:avLst/>
          </a:prstGeom>
        </p:spPr>
        <p:txBody>
          <a:bodyPr wrap="none">
            <a:spAutoFit/>
          </a:bodyPr>
          <a:lstStyle/>
          <a:p>
            <a:pPr marL="0" marR="0">
              <a:lnSpc>
                <a:spcPct val="106000"/>
              </a:lnSpc>
              <a:spcBef>
                <a:spcPts val="0"/>
              </a:spcBef>
              <a:spcAft>
                <a:spcPts val="0"/>
              </a:spcAft>
            </a:pPr>
            <a:r>
              <a:rPr lang="en-US" sz="900" b="1" kern="1200" cap="small" dirty="0">
                <a:solidFill>
                  <a:schemeClr val="accent1">
                    <a:lumMod val="75000"/>
                    <a:alpha val="40000"/>
                  </a:schemeClr>
                </a:solidFill>
                <a:effectLst>
                  <a:glow rad="127000">
                    <a:schemeClr val="bg1"/>
                  </a:glow>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Department</a:t>
            </a:r>
            <a:r>
              <a:rPr lang="en-US" sz="900" b="1" kern="1200" cap="small" dirty="0">
                <a:solidFill>
                  <a:schemeClr val="accent1">
                    <a:lumMod val="75000"/>
                    <a:alpha val="40000"/>
                  </a:schemeClr>
                </a:solidFill>
                <a:effectLst>
                  <a:outerShdw blurRad="50800" dist="50800" dir="5400000" sx="0" sy="0" algn="ctr">
                    <a:schemeClr val="bg1">
                      <a:lumMod val="85000"/>
                    </a:scheme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kern="1200" cap="small" dirty="0">
                <a:solidFill>
                  <a:schemeClr val="accent1">
                    <a:lumMod val="75000"/>
                    <a:alpha val="40000"/>
                  </a:schemeClr>
                </a:solidFill>
                <a:effectLst>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of Applied Economics and Statistics</a:t>
            </a:r>
            <a:endParaRPr lang="en-US" sz="900" dirty="0">
              <a:solidFill>
                <a:schemeClr val="accent1">
                  <a:lumMod val="75000"/>
                  <a:alpha val="40000"/>
                </a:schemeClr>
              </a:solidFill>
              <a:effectLst>
                <a:outerShdw blurRad="50800" dist="50800" dir="5400000" sx="0" sy="0" algn="ctr">
                  <a:schemeClr val="bg1">
                    <a:lumMod val="85000"/>
                  </a:scheme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8086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1560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0151D14-8D06-4E0F-AE33-4B959540DD36}" type="datetimeFigureOut">
              <a:rPr lang="en-US">
                <a:solidFill>
                  <a:srgbClr val="000000"/>
                </a:solidFill>
              </a:rPr>
              <a:pPr>
                <a:defRPr/>
              </a:pPr>
              <a:t>4/23/2017</a:t>
            </a:fld>
            <a:endParaRPr lang="en-US" dirty="0">
              <a:solidFill>
                <a:srgbClr val="000000"/>
              </a:solidFill>
            </a:endParaRPr>
          </a:p>
        </p:txBody>
      </p:sp>
      <p:sp>
        <p:nvSpPr>
          <p:cNvPr id="5" name="Slide Number Placeholder 5"/>
          <p:cNvSpPr>
            <a:spLocks noGrp="1"/>
          </p:cNvSpPr>
          <p:nvPr>
            <p:ph type="sldNum" sz="quarter" idx="11"/>
          </p:nvPr>
        </p:nvSpPr>
        <p:spPr/>
        <p:txBody>
          <a:bodyPr/>
          <a:lstStyle>
            <a:lvl1pPr>
              <a:defRPr/>
            </a:lvl1pPr>
          </a:lstStyle>
          <a:p>
            <a:pPr>
              <a:defRPr/>
            </a:pPr>
            <a:fld id="{5906E747-E057-4DB9-8AEE-FDB773E3F2A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2577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95400"/>
            <a:ext cx="5384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95400"/>
            <a:ext cx="5384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5649F676-5121-423C-B88C-DD30950D2290}" type="datetimeFigureOut">
              <a:rPr lang="en-US">
                <a:solidFill>
                  <a:srgbClr val="000000"/>
                </a:solidFill>
              </a:rPr>
              <a:pPr>
                <a:defRPr/>
              </a:pPr>
              <a:t>4/23/2017</a:t>
            </a:fld>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D391DF0-0536-4CD1-B5BB-EBC1202BAD5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73611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42736E04-C83F-47AB-86B3-BD4E4C802267}" type="datetimeFigureOut">
              <a:rPr lang="en-US">
                <a:solidFill>
                  <a:srgbClr val="000000"/>
                </a:solidFill>
              </a:rPr>
              <a:pPr>
                <a:defRPr/>
              </a:pPr>
              <a:t>4/23/2017</a:t>
            </a:fld>
            <a:endParaRPr lang="en-US"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D0FBD0F-B406-4E96-B6ED-A8E07344FEB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62517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6289F9EA-EB9A-48E3-9152-F3544AF79DC2}" type="datetimeFigureOut">
              <a:rPr lang="en-US">
                <a:solidFill>
                  <a:srgbClr val="000000"/>
                </a:solidFill>
              </a:rPr>
              <a:pPr>
                <a:defRPr/>
              </a:pPr>
              <a:t>4/23/2017</a:t>
            </a:fld>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D933365-2F7E-4588-9550-E48D2CF3B06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73269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B2DAA53-43A9-4676-90E5-142134507410}" type="datetimeFigureOut">
              <a:rPr lang="en-US">
                <a:solidFill>
                  <a:srgbClr val="000000"/>
                </a:solidFill>
              </a:rPr>
              <a:pPr>
                <a:defRPr/>
              </a:pPr>
              <a:t>4/23/2017</a:t>
            </a:fld>
            <a:endParaRPr lang="en-US"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F9B765D-DC1A-400C-9029-7F216A3CDB4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58323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F90E9AC-4011-43FF-8F82-E110DF4C98D2}" type="datetimeFigureOut">
              <a:rPr lang="en-US">
                <a:solidFill>
                  <a:srgbClr val="000000"/>
                </a:solidFill>
              </a:rPr>
              <a:pPr>
                <a:defRPr/>
              </a:pPr>
              <a:t>4/23/2017</a:t>
            </a:fld>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8FF9391-4D0B-4539-91F3-08FB55D9BDE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6028867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08C15D25-335D-4E79-8974-B38B2A6B59E2}" type="datetimeFigureOut">
              <a:rPr lang="en-US">
                <a:solidFill>
                  <a:srgbClr val="000000"/>
                </a:solidFill>
              </a:rPr>
              <a:pPr>
                <a:defRPr/>
              </a:pPr>
              <a:t>4/23/2017</a:t>
            </a:fld>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4F519C8-4A0D-41EE-9E10-4BAD548EA28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134085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E195E463-435C-4EBD-8886-EE9D02808016}" type="datetimeFigureOut">
              <a:rPr lang="en-US">
                <a:solidFill>
                  <a:srgbClr val="000000"/>
                </a:solidFill>
              </a:rPr>
              <a:pPr>
                <a:defRPr/>
              </a:pPr>
              <a:t>4/23/2017</a:t>
            </a:fld>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E632C9D-382E-4504-B9DE-403765E3D802}"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740482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0"/>
            <a:ext cx="28448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3200" y="0"/>
            <a:ext cx="83312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96FF8882-F728-49AB-8F15-C35280F46C72}" type="datetimeFigureOut">
              <a:rPr lang="en-US">
                <a:solidFill>
                  <a:srgbClr val="000000"/>
                </a:solidFill>
              </a:rPr>
              <a:pPr>
                <a:defRPr/>
              </a:pPr>
              <a:t>4/23/2017</a:t>
            </a:fld>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00D231-B6FA-4B8C-B30C-2F6C0CA2927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927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94594"/>
            <a:ext cx="10515600" cy="544512"/>
          </a:xfrm>
        </p:spPr>
        <p:txBody>
          <a:bodyPr>
            <a:normAutofit/>
          </a:bodyPr>
          <a:lstStyle>
            <a:lvl1pPr>
              <a:defRPr sz="4000" b="1">
                <a:solidFill>
                  <a:srgbClr val="0432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848180"/>
            <a:ext cx="5181600" cy="5328783"/>
          </a:xfrm>
        </p:spPr>
        <p:txBody>
          <a:bodyPr/>
          <a:lstStyle>
            <a:lvl1pPr>
              <a:defRPr sz="2400"/>
            </a:lvl1pPr>
            <a:lvl2pPr>
              <a:defRPr sz="24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848180"/>
            <a:ext cx="5181600" cy="5328783"/>
          </a:xfrm>
        </p:spPr>
        <p:txBody>
          <a:bodyPr/>
          <a:lstStyle>
            <a:lvl1pPr>
              <a:defRPr sz="2400"/>
            </a:lvl1pPr>
            <a:lvl2pPr>
              <a:defRPr sz="24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4459000" y="6356350"/>
            <a:ext cx="4114800" cy="365125"/>
          </a:xfrm>
        </p:spPr>
        <p:txBody>
          <a:bodyPr/>
          <a:lstStyle/>
          <a:p>
            <a:endParaRPr lang="en-US"/>
          </a:p>
        </p:txBody>
      </p:sp>
      <p:sp>
        <p:nvSpPr>
          <p:cNvPr id="7" name="Slide Number Placeholder 6"/>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t>‹#›</a:t>
            </a:fld>
            <a:endParaRPr lang="en-US"/>
          </a:p>
        </p:txBody>
      </p:sp>
      <p:grpSp>
        <p:nvGrpSpPr>
          <p:cNvPr id="9" name="Group 8"/>
          <p:cNvGrpSpPr/>
          <p:nvPr/>
        </p:nvGrpSpPr>
        <p:grpSpPr>
          <a:xfrm>
            <a:off x="0" y="1"/>
            <a:ext cx="418223" cy="6858000"/>
            <a:chOff x="325820" y="0"/>
            <a:chExt cx="418223" cy="6858000"/>
          </a:xfrm>
        </p:grpSpPr>
        <p:cxnSp>
          <p:nvCxnSpPr>
            <p:cNvPr id="10" name="Straight Connector 9"/>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2630" y="652758"/>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1141368" y="6447155"/>
            <a:ext cx="2929007" cy="239168"/>
          </a:xfrm>
          <a:prstGeom prst="rect">
            <a:avLst/>
          </a:prstGeom>
        </p:spPr>
        <p:txBody>
          <a:bodyPr wrap="none">
            <a:spAutoFit/>
          </a:bodyPr>
          <a:lstStyle/>
          <a:p>
            <a:pPr marL="0" marR="0">
              <a:lnSpc>
                <a:spcPct val="106000"/>
              </a:lnSpc>
              <a:spcBef>
                <a:spcPts val="0"/>
              </a:spcBef>
              <a:spcAft>
                <a:spcPts val="0"/>
              </a:spcAft>
            </a:pPr>
            <a:r>
              <a:rPr lang="en-US" sz="900" b="1" kern="1200" cap="small" dirty="0">
                <a:solidFill>
                  <a:schemeClr val="accent1">
                    <a:lumMod val="75000"/>
                    <a:alpha val="40000"/>
                  </a:schemeClr>
                </a:solidFill>
                <a:effectLst>
                  <a:glow rad="127000">
                    <a:schemeClr val="bg1"/>
                  </a:glow>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Department</a:t>
            </a:r>
            <a:r>
              <a:rPr lang="en-US" sz="900" b="1" kern="1200" cap="small" dirty="0">
                <a:solidFill>
                  <a:schemeClr val="accent1">
                    <a:lumMod val="75000"/>
                    <a:alpha val="40000"/>
                  </a:schemeClr>
                </a:solidFill>
                <a:effectLst>
                  <a:outerShdw blurRad="50800" dist="50800" dir="5400000" sx="0" sy="0" algn="ctr">
                    <a:schemeClr val="bg1">
                      <a:lumMod val="85000"/>
                    </a:scheme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kern="1200" cap="small" dirty="0">
                <a:solidFill>
                  <a:schemeClr val="accent1">
                    <a:lumMod val="75000"/>
                    <a:alpha val="40000"/>
                  </a:schemeClr>
                </a:solidFill>
                <a:effectLst>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of Applied Economics and Statistics</a:t>
            </a:r>
            <a:endParaRPr lang="en-US" sz="900" dirty="0">
              <a:solidFill>
                <a:schemeClr val="accent1">
                  <a:lumMod val="75000"/>
                  <a:alpha val="40000"/>
                </a:schemeClr>
              </a:solidFill>
              <a:effectLst>
                <a:outerShdw blurRad="50800" dist="50800" dir="5400000" sx="0" sy="0" algn="ctr">
                  <a:schemeClr val="bg1">
                    <a:lumMod val="85000"/>
                  </a:schemeClr>
                </a:outerShdw>
              </a:effectLst>
              <a:latin typeface="Times New Roman" panose="02020603050405020304" pitchFamily="18" charset="0"/>
              <a:ea typeface="Times New Roman" panose="02020603050405020304" pitchFamily="18" charset="0"/>
            </a:endParaRPr>
          </a:p>
        </p:txBody>
      </p:sp>
      <p:pic>
        <p:nvPicPr>
          <p:cNvPr id="23"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64044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566400" cy="990600"/>
          </a:xfrm>
        </p:spPr>
        <p:txBody>
          <a:bodyPr/>
          <a:lstStyle>
            <a:lvl1pPr>
              <a:defRPr baseline="0">
                <a:latin typeface="Georgia" pitchFamily="18" charset="0"/>
              </a:defRPr>
            </a:lvl1pPr>
          </a:lstStyle>
          <a:p>
            <a:r>
              <a:rPr lang="en-US" dirty="0"/>
              <a:t>Click to edit Master title style</a:t>
            </a:r>
          </a:p>
        </p:txBody>
      </p:sp>
      <p:sp>
        <p:nvSpPr>
          <p:cNvPr id="3" name="Text Placeholder 2"/>
          <p:cNvSpPr>
            <a:spLocks noGrp="1"/>
          </p:cNvSpPr>
          <p:nvPr>
            <p:ph type="body" sz="half" idx="1"/>
          </p:nvPr>
        </p:nvSpPr>
        <p:spPr>
          <a:xfrm>
            <a:off x="609600" y="1295400"/>
            <a:ext cx="5384800" cy="472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95400"/>
            <a:ext cx="53848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AC15EB-65E6-4942-9254-461DFFD89038}"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0682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595456"/>
          </a:xfrm>
        </p:spPr>
        <p:txBody>
          <a:bodyPr>
            <a:normAutofit/>
          </a:bodyPr>
          <a:lstStyle>
            <a:lvl1pPr>
              <a:defRPr sz="4000" b="1">
                <a:solidFill>
                  <a:srgbClr val="0432FF"/>
                </a:solidFill>
              </a:defRPr>
            </a:lvl1pPr>
          </a:lstStyle>
          <a:p>
            <a:r>
              <a:rPr lang="en-US"/>
              <a:t>Click to edit Master title style</a:t>
            </a:r>
            <a:endParaRPr lang="en-US" dirty="0"/>
          </a:p>
        </p:txBody>
      </p:sp>
      <p:sp>
        <p:nvSpPr>
          <p:cNvPr id="4" name="Footer Placeholder 3"/>
          <p:cNvSpPr>
            <a:spLocks noGrp="1"/>
          </p:cNvSpPr>
          <p:nvPr>
            <p:ph type="ftr" sz="quarter" idx="11"/>
          </p:nvPr>
        </p:nvSpPr>
        <p:spPr>
          <a:xfrm>
            <a:off x="4459000" y="6356350"/>
            <a:ext cx="4114800" cy="365125"/>
          </a:xfrm>
        </p:spPr>
        <p:txBody>
          <a:bodyPr/>
          <a:lstStyle/>
          <a:p>
            <a:endParaRPr lang="en-US"/>
          </a:p>
        </p:txBody>
      </p:sp>
      <p:sp>
        <p:nvSpPr>
          <p:cNvPr id="5" name="Slide Number Placeholder 4"/>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t>‹#›</a:t>
            </a:fld>
            <a:endParaRPr lang="en-US"/>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0" y="853179"/>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1111770" y="6447155"/>
            <a:ext cx="2929007" cy="239168"/>
          </a:xfrm>
          <a:prstGeom prst="rect">
            <a:avLst/>
          </a:prstGeom>
        </p:spPr>
        <p:txBody>
          <a:bodyPr wrap="none">
            <a:spAutoFit/>
          </a:bodyPr>
          <a:lstStyle/>
          <a:p>
            <a:pPr marL="0" marR="0">
              <a:lnSpc>
                <a:spcPct val="106000"/>
              </a:lnSpc>
              <a:spcBef>
                <a:spcPts val="0"/>
              </a:spcBef>
              <a:spcAft>
                <a:spcPts val="0"/>
              </a:spcAft>
            </a:pPr>
            <a:r>
              <a:rPr lang="en-US" sz="900" b="1" kern="1200" cap="small" dirty="0">
                <a:solidFill>
                  <a:schemeClr val="accent1">
                    <a:lumMod val="75000"/>
                    <a:alpha val="40000"/>
                  </a:schemeClr>
                </a:solidFill>
                <a:effectLst>
                  <a:glow rad="127000">
                    <a:schemeClr val="bg1"/>
                  </a:glow>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Department</a:t>
            </a:r>
            <a:r>
              <a:rPr lang="en-US" sz="900" b="1" kern="1200" cap="small" dirty="0">
                <a:solidFill>
                  <a:schemeClr val="accent1">
                    <a:lumMod val="75000"/>
                    <a:alpha val="40000"/>
                  </a:schemeClr>
                </a:solidFill>
                <a:effectLst>
                  <a:outerShdw blurRad="50800" dist="50800" dir="5400000" sx="0" sy="0" algn="ctr">
                    <a:schemeClr val="bg1">
                      <a:lumMod val="85000"/>
                    </a:scheme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kern="1200" cap="small" dirty="0">
                <a:solidFill>
                  <a:schemeClr val="accent1">
                    <a:lumMod val="75000"/>
                    <a:alpha val="40000"/>
                  </a:schemeClr>
                </a:solidFill>
                <a:effectLst>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of Applied Economics and Statistics</a:t>
            </a:r>
            <a:endParaRPr lang="en-US" sz="900" dirty="0">
              <a:solidFill>
                <a:schemeClr val="accent1">
                  <a:lumMod val="75000"/>
                  <a:alpha val="40000"/>
                </a:schemeClr>
              </a:solidFill>
              <a:effectLst>
                <a:outerShdw blurRad="50800" dist="50800" dir="5400000" sx="0" sy="0" algn="ctr">
                  <a:schemeClr val="bg1">
                    <a:lumMod val="85000"/>
                  </a:schemeClr>
                </a:outerShdw>
              </a:effectLst>
              <a:latin typeface="Times New Roman" panose="02020603050405020304" pitchFamily="18" charset="0"/>
              <a:ea typeface="Times New Roman" panose="02020603050405020304" pitchFamily="18" charset="0"/>
            </a:endParaRPr>
          </a:p>
        </p:txBody>
      </p:sp>
      <p:pic>
        <p:nvPicPr>
          <p:cNvPr id="22"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9399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459000" y="6356350"/>
            <a:ext cx="4114800" cy="365125"/>
          </a:xfrm>
        </p:spPr>
        <p:txBody>
          <a:bodyPr/>
          <a:lstStyle/>
          <a:p>
            <a:endParaRPr lang="en-US"/>
          </a:p>
        </p:txBody>
      </p:sp>
      <p:sp>
        <p:nvSpPr>
          <p:cNvPr id="4" name="Slide Number Placeholder 3"/>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t>‹#›</a:t>
            </a:fld>
            <a:endParaRPr lang="en-US"/>
          </a:p>
        </p:txBody>
      </p:sp>
      <p:grpSp>
        <p:nvGrpSpPr>
          <p:cNvPr id="5" name="Group 4"/>
          <p:cNvGrpSpPr/>
          <p:nvPr/>
        </p:nvGrpSpPr>
        <p:grpSpPr>
          <a:xfrm>
            <a:off x="0" y="1"/>
            <a:ext cx="418223" cy="6858000"/>
            <a:chOff x="325820" y="0"/>
            <a:chExt cx="418223" cy="6858000"/>
          </a:xfrm>
        </p:grpSpPr>
        <p:cxnSp>
          <p:nvCxnSpPr>
            <p:cNvPr id="6" name="Straight Connector 5"/>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userDrawn="1"/>
        </p:nvSpPr>
        <p:spPr>
          <a:xfrm>
            <a:off x="1111770" y="6447155"/>
            <a:ext cx="2929007" cy="239168"/>
          </a:xfrm>
          <a:prstGeom prst="rect">
            <a:avLst/>
          </a:prstGeom>
        </p:spPr>
        <p:txBody>
          <a:bodyPr wrap="none">
            <a:spAutoFit/>
          </a:bodyPr>
          <a:lstStyle/>
          <a:p>
            <a:pPr marL="0" marR="0">
              <a:lnSpc>
                <a:spcPct val="106000"/>
              </a:lnSpc>
              <a:spcBef>
                <a:spcPts val="0"/>
              </a:spcBef>
              <a:spcAft>
                <a:spcPts val="0"/>
              </a:spcAft>
            </a:pPr>
            <a:r>
              <a:rPr lang="en-US" sz="900" b="1" kern="1200" cap="small" dirty="0">
                <a:solidFill>
                  <a:schemeClr val="accent1">
                    <a:lumMod val="75000"/>
                    <a:alpha val="40000"/>
                  </a:schemeClr>
                </a:solidFill>
                <a:effectLst>
                  <a:glow rad="127000">
                    <a:schemeClr val="bg1"/>
                  </a:glow>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Department</a:t>
            </a:r>
            <a:r>
              <a:rPr lang="en-US" sz="900" b="1" kern="1200" cap="small" dirty="0">
                <a:solidFill>
                  <a:schemeClr val="accent1">
                    <a:lumMod val="75000"/>
                    <a:alpha val="40000"/>
                  </a:schemeClr>
                </a:solidFill>
                <a:effectLst>
                  <a:outerShdw blurRad="50800" dist="50800" dir="5400000" sx="0" sy="0" algn="ctr">
                    <a:schemeClr val="bg1">
                      <a:lumMod val="85000"/>
                    </a:scheme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kern="1200" cap="small" dirty="0">
                <a:solidFill>
                  <a:schemeClr val="accent1">
                    <a:lumMod val="75000"/>
                    <a:alpha val="40000"/>
                  </a:schemeClr>
                </a:solidFill>
                <a:effectLst>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of Applied Economics and Statistics</a:t>
            </a:r>
            <a:endParaRPr lang="en-US" sz="900" dirty="0">
              <a:solidFill>
                <a:schemeClr val="accent1">
                  <a:lumMod val="75000"/>
                  <a:alpha val="40000"/>
                </a:schemeClr>
              </a:solidFill>
              <a:effectLst>
                <a:outerShdw blurRad="50800" dist="50800" dir="5400000" sx="0" sy="0" algn="ctr">
                  <a:schemeClr val="bg1">
                    <a:lumMod val="85000"/>
                  </a:schemeClr>
                </a:outerShdw>
              </a:effectLst>
              <a:latin typeface="Times New Roman" panose="02020603050405020304" pitchFamily="18" charset="0"/>
              <a:ea typeface="Times New Roman" panose="02020603050405020304" pitchFamily="18" charset="0"/>
            </a:endParaRPr>
          </a:p>
        </p:txBody>
      </p:sp>
      <p:pic>
        <p:nvPicPr>
          <p:cNvPr id="20"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96348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1930400" y="6245225"/>
            <a:ext cx="25400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D70E7F7-4B0D-406E-B713-7A24CCF82DE2}" type="slidenum">
              <a:rPr lang="en-US"/>
              <a:pPr>
                <a:defRPr/>
              </a:pPr>
              <a:t>‹#›</a:t>
            </a:fld>
            <a:endParaRPr lang="en-US"/>
          </a:p>
        </p:txBody>
      </p:sp>
    </p:spTree>
    <p:extLst>
      <p:ext uri="{BB962C8B-B14F-4D97-AF65-F5344CB8AC3E}">
        <p14:creationId xmlns:p14="http://schemas.microsoft.com/office/powerpoint/2010/main" val="4089249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C7F47376-DB60-4E32-B530-51E1B5186356}" type="datetimeFigureOut">
              <a:rPr lang="en-US">
                <a:solidFill>
                  <a:srgbClr val="000000"/>
                </a:solidFill>
              </a:rPr>
              <a:pPr>
                <a:defRPr/>
              </a:pPr>
              <a:t>4/23/2017</a:t>
            </a:fld>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D891572-4AE0-481E-8A80-6D2D3755A98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79329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777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0151D14-8D06-4E0F-AE33-4B959540DD36}" type="datetimeFigureOut">
              <a:rPr lang="en-US">
                <a:solidFill>
                  <a:srgbClr val="000000"/>
                </a:solidFill>
              </a:rPr>
              <a:pPr>
                <a:defRPr/>
              </a:pPr>
              <a:t>4/23/2017</a:t>
            </a:fld>
            <a:endParaRPr lang="en-US" dirty="0">
              <a:solidFill>
                <a:srgbClr val="000000"/>
              </a:solidFill>
            </a:endParaRPr>
          </a:p>
        </p:txBody>
      </p:sp>
      <p:sp>
        <p:nvSpPr>
          <p:cNvPr id="5" name="Slide Number Placeholder 5"/>
          <p:cNvSpPr>
            <a:spLocks noGrp="1"/>
          </p:cNvSpPr>
          <p:nvPr>
            <p:ph type="sldNum" sz="quarter" idx="11"/>
          </p:nvPr>
        </p:nvSpPr>
        <p:spPr/>
        <p:txBody>
          <a:bodyPr/>
          <a:lstStyle>
            <a:lvl1pPr>
              <a:defRPr/>
            </a:lvl1pPr>
          </a:lstStyle>
          <a:p>
            <a:pPr>
              <a:defRPr/>
            </a:pPr>
            <a:fld id="{5906E747-E057-4DB9-8AEE-FDB773E3F2A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686832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4.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4.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43809-9D17-4F49-A812-4E2A2D8FA0B2}" type="slidenum">
              <a:rPr lang="en-US" smtClean="0"/>
              <a:t>‹#›</a:t>
            </a:fld>
            <a:endParaRPr lang="en-US"/>
          </a:p>
        </p:txBody>
      </p:sp>
    </p:spTree>
    <p:extLst>
      <p:ext uri="{BB962C8B-B14F-4D97-AF65-F5344CB8AC3E}">
        <p14:creationId xmlns:p14="http://schemas.microsoft.com/office/powerpoint/2010/main" val="333341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descr="AA026558"/>
          <p:cNvPicPr>
            <a:picLocks noChangeAspect="1" noChangeArrowheads="1"/>
          </p:cNvPicPr>
          <p:nvPr/>
        </p:nvPicPr>
        <p:blipFill>
          <a:blip r:embed="rId14" cstate="print">
            <a:lum bright="76000" contrast="-84000"/>
          </a:blip>
          <a:srcRect/>
          <a:stretch>
            <a:fillRect/>
          </a:stretch>
        </p:blipFill>
        <p:spPr bwMode="auto">
          <a:xfrm>
            <a:off x="0" y="0"/>
            <a:ext cx="12192000" cy="6859588"/>
          </a:xfrm>
          <a:prstGeom prst="rect">
            <a:avLst/>
          </a:prstGeom>
          <a:noFill/>
          <a:ln w="9525">
            <a:noFill/>
            <a:miter lim="800000"/>
            <a:headEnd/>
            <a:tailEnd/>
          </a:ln>
        </p:spPr>
      </p:pic>
      <p:sp>
        <p:nvSpPr>
          <p:cNvPr id="1033" name="Rectangle 9"/>
          <p:cNvSpPr>
            <a:spLocks noChangeArrowheads="1"/>
          </p:cNvSpPr>
          <p:nvPr/>
        </p:nvSpPr>
        <p:spPr bwMode="auto">
          <a:xfrm>
            <a:off x="0" y="0"/>
            <a:ext cx="12192000" cy="1143000"/>
          </a:xfrm>
          <a:prstGeom prst="rect">
            <a:avLst/>
          </a:prstGeom>
          <a:gradFill rotWithShape="1">
            <a:gsLst>
              <a:gs pos="0">
                <a:srgbClr val="004D9A"/>
              </a:gs>
              <a:gs pos="100000">
                <a:srgbClr val="B6D5FE"/>
              </a:gs>
            </a:gsLst>
            <a:lin ang="0" scaled="1"/>
          </a:gradFill>
          <a:ln w="0">
            <a:noFill/>
            <a:miter lim="800000"/>
            <a:headEnd/>
            <a:tailEnd/>
          </a:ln>
          <a:effectLst/>
        </p:spPr>
        <p:txBody>
          <a:bodyPr wrap="none" anchor="ctr"/>
          <a:lstStyle/>
          <a:p>
            <a:pPr>
              <a:spcBef>
                <a:spcPct val="20000"/>
              </a:spcBef>
              <a:buFontTx/>
              <a:buChar char="•"/>
              <a:defRPr/>
            </a:pPr>
            <a:endParaRPr lang="en-US" sz="1800" dirty="0">
              <a:solidFill>
                <a:srgbClr val="000000"/>
              </a:solidFill>
            </a:endParaRPr>
          </a:p>
        </p:txBody>
      </p:sp>
      <p:sp>
        <p:nvSpPr>
          <p:cNvPr id="1028" name="Rectangle 2"/>
          <p:cNvSpPr>
            <a:spLocks noGrp="1" noChangeArrowheads="1"/>
          </p:cNvSpPr>
          <p:nvPr>
            <p:ph type="title"/>
          </p:nvPr>
        </p:nvSpPr>
        <p:spPr bwMode="auto">
          <a:xfrm>
            <a:off x="203200" y="0"/>
            <a:ext cx="10566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609600" y="1295400"/>
            <a:ext cx="109728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4"/>
          <p:cNvSpPr>
            <a:spLocks noGrp="1" noChangeArrowheads="1"/>
          </p:cNvSpPr>
          <p:nvPr>
            <p:ph type="dt" sz="half" idx="2"/>
          </p:nvPr>
        </p:nvSpPr>
        <p:spPr bwMode="auto">
          <a:xfrm>
            <a:off x="6096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ct val="0"/>
              </a:spcBef>
              <a:spcAft>
                <a:spcPts val="0"/>
              </a:spcAft>
              <a:buFontTx/>
              <a:buNone/>
              <a:defRPr sz="1400">
                <a:latin typeface="+mn-lt"/>
              </a:defRPr>
            </a:lvl1pPr>
          </a:lstStyle>
          <a:p>
            <a:pPr>
              <a:defRPr/>
            </a:pPr>
            <a:fld id="{C189BB1B-DDF9-4477-A17D-7FF0F4ADAF53}" type="datetimeFigureOut">
              <a:rPr lang="en-US">
                <a:solidFill>
                  <a:srgbClr val="000000"/>
                </a:solidFill>
              </a:rPr>
              <a:pPr>
                <a:defRPr/>
              </a:pPr>
              <a:t>4/23/2017</a:t>
            </a:fld>
            <a:endParaRPr lang="en-US" dirty="0">
              <a:solidFill>
                <a:srgbClr val="000000"/>
              </a:solidFill>
            </a:endParaRPr>
          </a:p>
        </p:txBody>
      </p:sp>
      <p:sp>
        <p:nvSpPr>
          <p:cNvPr id="3" name="Rectangle 5"/>
          <p:cNvSpPr>
            <a:spLocks noGrp="1" noChangeArrowheads="1"/>
          </p:cNvSpPr>
          <p:nvPr>
            <p:ph type="ftr" sz="quarter" idx="3"/>
          </p:nvPr>
        </p:nvSpPr>
        <p:spPr bwMode="auto">
          <a:xfrm>
            <a:off x="4165600" y="6381750"/>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ct val="0"/>
              </a:spcBef>
              <a:spcAft>
                <a:spcPts val="0"/>
              </a:spcAft>
              <a:buFontTx/>
              <a:buNone/>
              <a:defRPr sz="1400">
                <a:latin typeface="+mn-lt"/>
              </a:defRPr>
            </a:lvl1pPr>
          </a:lstStyle>
          <a:p>
            <a:pPr>
              <a:defRPr/>
            </a:pPr>
            <a:endParaRPr lang="en-US" dirty="0">
              <a:solidFill>
                <a:srgbClr val="000000"/>
              </a:solidFill>
            </a:endParaRPr>
          </a:p>
        </p:txBody>
      </p:sp>
      <p:sp>
        <p:nvSpPr>
          <p:cNvPr id="1034" name="Rectangle 10"/>
          <p:cNvSpPr>
            <a:spLocks noChangeArrowheads="1"/>
          </p:cNvSpPr>
          <p:nvPr/>
        </p:nvSpPr>
        <p:spPr bwMode="auto">
          <a:xfrm>
            <a:off x="0" y="6172200"/>
            <a:ext cx="12192000" cy="685800"/>
          </a:xfrm>
          <a:prstGeom prst="rect">
            <a:avLst/>
          </a:prstGeom>
          <a:gradFill rotWithShape="1">
            <a:gsLst>
              <a:gs pos="0">
                <a:srgbClr val="003366">
                  <a:gamma/>
                  <a:shade val="78824"/>
                  <a:invGamma/>
                </a:srgbClr>
              </a:gs>
              <a:gs pos="100000">
                <a:srgbClr val="003366">
                  <a:alpha val="80000"/>
                </a:srgbClr>
              </a:gs>
            </a:gsLst>
            <a:lin ang="0" scaled="1"/>
          </a:gradFill>
          <a:ln w="0">
            <a:noFill/>
            <a:miter lim="800000"/>
            <a:headEnd/>
            <a:tailEnd/>
          </a:ln>
          <a:effectLst/>
        </p:spPr>
        <p:txBody>
          <a:bodyPr wrap="none" anchor="ctr"/>
          <a:lstStyle/>
          <a:p>
            <a:pPr>
              <a:spcBef>
                <a:spcPct val="20000"/>
              </a:spcBef>
              <a:buFontTx/>
              <a:buChar char="•"/>
              <a:defRPr/>
            </a:pPr>
            <a:endParaRPr lang="en-US" sz="1800" dirty="0">
              <a:solidFill>
                <a:srgbClr val="000000"/>
              </a:solidFill>
            </a:endParaRPr>
          </a:p>
        </p:txBody>
      </p:sp>
      <p:sp>
        <p:nvSpPr>
          <p:cNvPr id="1030" name="Rectangle 6"/>
          <p:cNvSpPr>
            <a:spLocks noGrp="1" noChangeArrowheads="1"/>
          </p:cNvSpPr>
          <p:nvPr>
            <p:ph type="sldNum" sz="quarter" idx="4"/>
          </p:nvPr>
        </p:nvSpPr>
        <p:spPr bwMode="auto">
          <a:xfrm>
            <a:off x="87376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ct val="0"/>
              </a:spcBef>
              <a:spcAft>
                <a:spcPts val="0"/>
              </a:spcAft>
              <a:buFontTx/>
              <a:buNone/>
              <a:defRPr sz="1400">
                <a:latin typeface="+mn-lt"/>
              </a:defRPr>
            </a:lvl1pPr>
          </a:lstStyle>
          <a:p>
            <a:pPr>
              <a:defRPr/>
            </a:pPr>
            <a:fld id="{CD14E8F3-B9C9-4FC3-BAF1-3B5C7715A205}" type="slidenum">
              <a:rPr lang="en-US">
                <a:solidFill>
                  <a:srgbClr val="000000"/>
                </a:solidFill>
              </a:rPr>
              <a:pPr>
                <a:defRPr/>
              </a:pPr>
              <a:t>‹#›</a:t>
            </a:fld>
            <a:endParaRPr lang="en-US" dirty="0">
              <a:solidFill>
                <a:srgbClr val="000000"/>
              </a:solidFill>
            </a:endParaRPr>
          </a:p>
        </p:txBody>
      </p:sp>
      <p:sp>
        <p:nvSpPr>
          <p:cNvPr id="1036" name="Rectangle 12"/>
          <p:cNvSpPr>
            <a:spLocks noChangeArrowheads="1"/>
          </p:cNvSpPr>
          <p:nvPr/>
        </p:nvSpPr>
        <p:spPr bwMode="auto">
          <a:xfrm flipV="1">
            <a:off x="0" y="1143000"/>
            <a:ext cx="12192000" cy="152400"/>
          </a:xfrm>
          <a:prstGeom prst="rect">
            <a:avLst/>
          </a:prstGeom>
          <a:gradFill rotWithShape="1">
            <a:gsLst>
              <a:gs pos="0">
                <a:srgbClr val="004D9A">
                  <a:gamma/>
                  <a:tint val="24314"/>
                  <a:invGamma/>
                </a:srgbClr>
              </a:gs>
              <a:gs pos="50000">
                <a:srgbClr val="004D9A"/>
              </a:gs>
              <a:gs pos="100000">
                <a:srgbClr val="004D9A">
                  <a:gamma/>
                  <a:tint val="24314"/>
                  <a:invGamma/>
                </a:srgbClr>
              </a:gs>
            </a:gsLst>
            <a:lin ang="0" scaled="1"/>
          </a:gradFill>
          <a:ln w="0">
            <a:noFill/>
            <a:miter lim="800000"/>
            <a:headEnd/>
            <a:tailEnd/>
          </a:ln>
          <a:effectLst/>
        </p:spPr>
        <p:txBody>
          <a:bodyPr wrap="none" anchor="ctr"/>
          <a:lstStyle/>
          <a:p>
            <a:pPr>
              <a:spcBef>
                <a:spcPct val="20000"/>
              </a:spcBef>
              <a:buFontTx/>
              <a:buChar char="•"/>
              <a:defRPr/>
            </a:pPr>
            <a:endParaRPr lang="en-US" sz="1800" dirty="0">
              <a:solidFill>
                <a:srgbClr val="000000"/>
              </a:solidFill>
            </a:endParaRPr>
          </a:p>
        </p:txBody>
      </p:sp>
      <p:pic>
        <p:nvPicPr>
          <p:cNvPr id="1035" name="Picture 15" descr="dnrectrns"/>
          <p:cNvPicPr>
            <a:picLocks noChangeAspect="1" noChangeArrowheads="1"/>
          </p:cNvPicPr>
          <p:nvPr/>
        </p:nvPicPr>
        <p:blipFill>
          <a:blip r:embed="rId15" cstate="print"/>
          <a:srcRect/>
          <a:stretch>
            <a:fillRect/>
          </a:stretch>
        </p:blipFill>
        <p:spPr bwMode="auto">
          <a:xfrm>
            <a:off x="406400" y="6324601"/>
            <a:ext cx="914400" cy="454025"/>
          </a:xfrm>
          <a:prstGeom prst="rect">
            <a:avLst/>
          </a:prstGeom>
          <a:noFill/>
          <a:ln w="9525">
            <a:noFill/>
            <a:miter lim="800000"/>
            <a:headEnd/>
            <a:tailEnd/>
          </a:ln>
        </p:spPr>
      </p:pic>
      <p:pic>
        <p:nvPicPr>
          <p:cNvPr id="4" name="Picture 16" descr="noaalogo_sm"/>
          <p:cNvPicPr>
            <a:picLocks noChangeAspect="1" noChangeArrowheads="1"/>
          </p:cNvPicPr>
          <p:nvPr/>
        </p:nvPicPr>
        <p:blipFill>
          <a:blip r:embed="rId16" cstate="print"/>
          <a:srcRect/>
          <a:stretch>
            <a:fillRect/>
          </a:stretch>
        </p:blipFill>
        <p:spPr bwMode="auto">
          <a:xfrm>
            <a:off x="10972801" y="6324600"/>
            <a:ext cx="599017" cy="457200"/>
          </a:xfrm>
          <a:prstGeom prst="rect">
            <a:avLst/>
          </a:prstGeom>
          <a:noFill/>
          <a:ln w="9525">
            <a:noFill/>
            <a:miter lim="800000"/>
            <a:headEnd/>
            <a:tailEnd/>
          </a:ln>
        </p:spPr>
      </p:pic>
      <p:sp>
        <p:nvSpPr>
          <p:cNvPr id="1041" name="Text Box 17"/>
          <p:cNvSpPr txBox="1">
            <a:spLocks noChangeArrowheads="1"/>
          </p:cNvSpPr>
          <p:nvPr/>
        </p:nvSpPr>
        <p:spPr bwMode="auto">
          <a:xfrm>
            <a:off x="2844800" y="6324601"/>
            <a:ext cx="6502400" cy="276225"/>
          </a:xfrm>
          <a:prstGeom prst="rect">
            <a:avLst/>
          </a:prstGeom>
          <a:noFill/>
          <a:ln w="9525" algn="ctr">
            <a:noFill/>
            <a:miter lim="800000"/>
            <a:headEnd/>
            <a:tailEnd/>
          </a:ln>
          <a:effectLst/>
        </p:spPr>
        <p:txBody>
          <a:bodyPr>
            <a:spAutoFit/>
          </a:bodyPr>
          <a:lstStyle/>
          <a:p>
            <a:pPr marL="342900" indent="-342900" algn="ctr">
              <a:spcBef>
                <a:spcPct val="50000"/>
              </a:spcBef>
              <a:defRPr/>
            </a:pPr>
            <a:r>
              <a:rPr lang="en-US" sz="1200" i="1" dirty="0">
                <a:solidFill>
                  <a:srgbClr val="D3E9FF"/>
                </a:solidFill>
              </a:rPr>
              <a:t>Delaware’s Sea Level Rise Initiative</a:t>
            </a:r>
          </a:p>
        </p:txBody>
      </p:sp>
    </p:spTree>
    <p:extLst>
      <p:ext uri="{BB962C8B-B14F-4D97-AF65-F5344CB8AC3E}">
        <p14:creationId xmlns:p14="http://schemas.microsoft.com/office/powerpoint/2010/main" val="166957008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Papyrus" pitchFamily="66" charset="0"/>
        </a:defRPr>
      </a:lvl2pPr>
      <a:lvl3pPr algn="l" rtl="0" eaLnBrk="0" fontAlgn="base" hangingPunct="0">
        <a:spcBef>
          <a:spcPct val="0"/>
        </a:spcBef>
        <a:spcAft>
          <a:spcPct val="0"/>
        </a:spcAft>
        <a:defRPr sz="3600" b="1">
          <a:solidFill>
            <a:schemeClr val="bg1"/>
          </a:solidFill>
          <a:latin typeface="Papyrus" pitchFamily="66" charset="0"/>
        </a:defRPr>
      </a:lvl3pPr>
      <a:lvl4pPr algn="l" rtl="0" eaLnBrk="0" fontAlgn="base" hangingPunct="0">
        <a:spcBef>
          <a:spcPct val="0"/>
        </a:spcBef>
        <a:spcAft>
          <a:spcPct val="0"/>
        </a:spcAft>
        <a:defRPr sz="3600" b="1">
          <a:solidFill>
            <a:schemeClr val="bg1"/>
          </a:solidFill>
          <a:latin typeface="Papyrus" pitchFamily="66" charset="0"/>
        </a:defRPr>
      </a:lvl4pPr>
      <a:lvl5pPr algn="l" rtl="0" eaLnBrk="0" fontAlgn="base" hangingPunct="0">
        <a:spcBef>
          <a:spcPct val="0"/>
        </a:spcBef>
        <a:spcAft>
          <a:spcPct val="0"/>
        </a:spcAft>
        <a:defRPr sz="3600" b="1">
          <a:solidFill>
            <a:schemeClr val="bg1"/>
          </a:solidFill>
          <a:latin typeface="Papyrus" pitchFamily="66" charset="0"/>
        </a:defRPr>
      </a:lvl5pPr>
      <a:lvl6pPr marL="457200" algn="l" rtl="0" eaLnBrk="1" fontAlgn="base" hangingPunct="1">
        <a:spcBef>
          <a:spcPct val="0"/>
        </a:spcBef>
        <a:spcAft>
          <a:spcPct val="0"/>
        </a:spcAft>
        <a:defRPr sz="3600" b="1">
          <a:solidFill>
            <a:schemeClr val="bg1"/>
          </a:solidFill>
          <a:latin typeface="Papyrus" pitchFamily="66" charset="0"/>
        </a:defRPr>
      </a:lvl6pPr>
      <a:lvl7pPr marL="914400" algn="l" rtl="0" eaLnBrk="1" fontAlgn="base" hangingPunct="1">
        <a:spcBef>
          <a:spcPct val="0"/>
        </a:spcBef>
        <a:spcAft>
          <a:spcPct val="0"/>
        </a:spcAft>
        <a:defRPr sz="3600" b="1">
          <a:solidFill>
            <a:schemeClr val="bg1"/>
          </a:solidFill>
          <a:latin typeface="Papyrus" pitchFamily="66" charset="0"/>
        </a:defRPr>
      </a:lvl7pPr>
      <a:lvl8pPr marL="1371600" algn="l" rtl="0" eaLnBrk="1" fontAlgn="base" hangingPunct="1">
        <a:spcBef>
          <a:spcPct val="0"/>
        </a:spcBef>
        <a:spcAft>
          <a:spcPct val="0"/>
        </a:spcAft>
        <a:defRPr sz="3600" b="1">
          <a:solidFill>
            <a:schemeClr val="bg1"/>
          </a:solidFill>
          <a:latin typeface="Papyrus" pitchFamily="66" charset="0"/>
        </a:defRPr>
      </a:lvl8pPr>
      <a:lvl9pPr marL="1828800" algn="l" rtl="0" eaLnBrk="1" fontAlgn="base" hangingPunct="1">
        <a:spcBef>
          <a:spcPct val="0"/>
        </a:spcBef>
        <a:spcAft>
          <a:spcPct val="0"/>
        </a:spcAft>
        <a:defRPr sz="3600" b="1">
          <a:solidFill>
            <a:schemeClr val="bg1"/>
          </a:solidFill>
          <a:latin typeface="Papyrus" pitchFamily="66"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rgbClr val="003366"/>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ü"/>
        <a:defRPr sz="2000">
          <a:solidFill>
            <a:srgbClr val="003366"/>
          </a:solidFill>
          <a:latin typeface="+mn-lt"/>
        </a:defRPr>
      </a:lvl2pPr>
      <a:lvl3pPr marL="1143000" indent="-228600" algn="l" rtl="0" eaLnBrk="0" fontAlgn="base" hangingPunct="0">
        <a:spcBef>
          <a:spcPct val="20000"/>
        </a:spcBef>
        <a:spcAft>
          <a:spcPct val="0"/>
        </a:spcAft>
        <a:buChar char="•"/>
        <a:defRPr b="1" i="1">
          <a:solidFill>
            <a:srgbClr val="003366"/>
          </a:solidFill>
          <a:latin typeface="+mn-lt"/>
        </a:defRPr>
      </a:lvl3pPr>
      <a:lvl4pPr marL="1600200" indent="-228600" algn="l" rtl="0" eaLnBrk="0" fontAlgn="base" hangingPunct="0">
        <a:spcBef>
          <a:spcPct val="20000"/>
        </a:spcBef>
        <a:spcAft>
          <a:spcPct val="0"/>
        </a:spcAft>
        <a:buChar char="–"/>
        <a:defRPr sz="2000">
          <a:solidFill>
            <a:srgbClr val="003366"/>
          </a:solidFill>
          <a:latin typeface="+mn-lt"/>
        </a:defRPr>
      </a:lvl4pPr>
      <a:lvl5pPr marL="2057400" indent="-228600" algn="l" rtl="0" eaLnBrk="0" fontAlgn="base" hangingPunct="0">
        <a:spcBef>
          <a:spcPct val="20000"/>
        </a:spcBef>
        <a:spcAft>
          <a:spcPct val="0"/>
        </a:spcAft>
        <a:buChar char="»"/>
        <a:defRPr sz="2000">
          <a:solidFill>
            <a:srgbClr val="003366"/>
          </a:solidFill>
          <a:latin typeface="+mn-lt"/>
        </a:defRPr>
      </a:lvl5pPr>
      <a:lvl6pPr marL="2514600" indent="-228600" algn="l" rtl="0" eaLnBrk="1" fontAlgn="base" hangingPunct="1">
        <a:spcBef>
          <a:spcPct val="20000"/>
        </a:spcBef>
        <a:spcAft>
          <a:spcPct val="0"/>
        </a:spcAft>
        <a:buChar char="»"/>
        <a:defRPr sz="2000">
          <a:solidFill>
            <a:srgbClr val="003366"/>
          </a:solidFill>
          <a:latin typeface="+mn-lt"/>
        </a:defRPr>
      </a:lvl6pPr>
      <a:lvl7pPr marL="2971800" indent="-228600" algn="l" rtl="0" eaLnBrk="1" fontAlgn="base" hangingPunct="1">
        <a:spcBef>
          <a:spcPct val="20000"/>
        </a:spcBef>
        <a:spcAft>
          <a:spcPct val="0"/>
        </a:spcAft>
        <a:buChar char="»"/>
        <a:defRPr sz="2000">
          <a:solidFill>
            <a:srgbClr val="003366"/>
          </a:solidFill>
          <a:latin typeface="+mn-lt"/>
        </a:defRPr>
      </a:lvl7pPr>
      <a:lvl8pPr marL="3429000" indent="-228600" algn="l" rtl="0" eaLnBrk="1" fontAlgn="base" hangingPunct="1">
        <a:spcBef>
          <a:spcPct val="20000"/>
        </a:spcBef>
        <a:spcAft>
          <a:spcPct val="0"/>
        </a:spcAft>
        <a:buChar char="»"/>
        <a:defRPr sz="2000">
          <a:solidFill>
            <a:srgbClr val="003366"/>
          </a:solidFill>
          <a:latin typeface="+mn-lt"/>
        </a:defRPr>
      </a:lvl8pPr>
      <a:lvl9pPr marL="3886200" indent="-228600" algn="l" rtl="0" eaLnBrk="1" fontAlgn="base" hangingPunct="1">
        <a:spcBef>
          <a:spcPct val="20000"/>
        </a:spcBef>
        <a:spcAft>
          <a:spcPct val="0"/>
        </a:spcAft>
        <a:buChar char="»"/>
        <a:defRPr sz="2000">
          <a:solidFill>
            <a:srgbClr val="0033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descr="AA026558"/>
          <p:cNvPicPr>
            <a:picLocks noChangeAspect="1" noChangeArrowheads="1"/>
          </p:cNvPicPr>
          <p:nvPr/>
        </p:nvPicPr>
        <p:blipFill>
          <a:blip r:embed="rId14" cstate="print">
            <a:lum bright="76000" contrast="-84000"/>
          </a:blip>
          <a:srcRect/>
          <a:stretch>
            <a:fillRect/>
          </a:stretch>
        </p:blipFill>
        <p:spPr bwMode="auto">
          <a:xfrm>
            <a:off x="0" y="0"/>
            <a:ext cx="12192000" cy="6859588"/>
          </a:xfrm>
          <a:prstGeom prst="rect">
            <a:avLst/>
          </a:prstGeom>
          <a:noFill/>
          <a:ln w="9525">
            <a:noFill/>
            <a:miter lim="800000"/>
            <a:headEnd/>
            <a:tailEnd/>
          </a:ln>
        </p:spPr>
      </p:pic>
      <p:sp>
        <p:nvSpPr>
          <p:cNvPr id="1033" name="Rectangle 9"/>
          <p:cNvSpPr>
            <a:spLocks noChangeArrowheads="1"/>
          </p:cNvSpPr>
          <p:nvPr/>
        </p:nvSpPr>
        <p:spPr bwMode="auto">
          <a:xfrm>
            <a:off x="0" y="0"/>
            <a:ext cx="12192000" cy="1143000"/>
          </a:xfrm>
          <a:prstGeom prst="rect">
            <a:avLst/>
          </a:prstGeom>
          <a:gradFill rotWithShape="1">
            <a:gsLst>
              <a:gs pos="0">
                <a:srgbClr val="004D9A"/>
              </a:gs>
              <a:gs pos="100000">
                <a:srgbClr val="B6D5FE"/>
              </a:gs>
            </a:gsLst>
            <a:lin ang="0" scaled="1"/>
          </a:gradFill>
          <a:ln w="0">
            <a:noFill/>
            <a:miter lim="800000"/>
            <a:headEnd/>
            <a:tailEnd/>
          </a:ln>
          <a:effectLst/>
        </p:spPr>
        <p:txBody>
          <a:bodyPr wrap="none" anchor="ctr"/>
          <a:lstStyle/>
          <a:p>
            <a:pPr>
              <a:spcBef>
                <a:spcPct val="20000"/>
              </a:spcBef>
              <a:buFontTx/>
              <a:buChar char="•"/>
              <a:defRPr/>
            </a:pPr>
            <a:endParaRPr lang="en-US" sz="1800" dirty="0">
              <a:solidFill>
                <a:srgbClr val="000000"/>
              </a:solidFill>
            </a:endParaRPr>
          </a:p>
        </p:txBody>
      </p:sp>
      <p:sp>
        <p:nvSpPr>
          <p:cNvPr id="1028" name="Rectangle 2"/>
          <p:cNvSpPr>
            <a:spLocks noGrp="1" noChangeArrowheads="1"/>
          </p:cNvSpPr>
          <p:nvPr>
            <p:ph type="title"/>
          </p:nvPr>
        </p:nvSpPr>
        <p:spPr bwMode="auto">
          <a:xfrm>
            <a:off x="203200" y="0"/>
            <a:ext cx="10566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609600" y="1295400"/>
            <a:ext cx="109728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4"/>
          <p:cNvSpPr>
            <a:spLocks noGrp="1" noChangeArrowheads="1"/>
          </p:cNvSpPr>
          <p:nvPr>
            <p:ph type="dt" sz="half" idx="2"/>
          </p:nvPr>
        </p:nvSpPr>
        <p:spPr bwMode="auto">
          <a:xfrm>
            <a:off x="6096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ct val="0"/>
              </a:spcBef>
              <a:spcAft>
                <a:spcPts val="0"/>
              </a:spcAft>
              <a:buFontTx/>
              <a:buNone/>
              <a:defRPr sz="1400">
                <a:latin typeface="+mn-lt"/>
              </a:defRPr>
            </a:lvl1pPr>
          </a:lstStyle>
          <a:p>
            <a:pPr>
              <a:defRPr/>
            </a:pPr>
            <a:fld id="{C189BB1B-DDF9-4477-A17D-7FF0F4ADAF53}" type="datetimeFigureOut">
              <a:rPr lang="en-US">
                <a:solidFill>
                  <a:srgbClr val="000000"/>
                </a:solidFill>
              </a:rPr>
              <a:pPr>
                <a:defRPr/>
              </a:pPr>
              <a:t>4/23/2017</a:t>
            </a:fld>
            <a:endParaRPr lang="en-US" dirty="0">
              <a:solidFill>
                <a:srgbClr val="000000"/>
              </a:solidFill>
            </a:endParaRPr>
          </a:p>
        </p:txBody>
      </p:sp>
      <p:sp>
        <p:nvSpPr>
          <p:cNvPr id="3" name="Rectangle 5"/>
          <p:cNvSpPr>
            <a:spLocks noGrp="1" noChangeArrowheads="1"/>
          </p:cNvSpPr>
          <p:nvPr>
            <p:ph type="ftr" sz="quarter" idx="3"/>
          </p:nvPr>
        </p:nvSpPr>
        <p:spPr bwMode="auto">
          <a:xfrm>
            <a:off x="4165600" y="6381750"/>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ct val="0"/>
              </a:spcBef>
              <a:spcAft>
                <a:spcPts val="0"/>
              </a:spcAft>
              <a:buFontTx/>
              <a:buNone/>
              <a:defRPr sz="1400">
                <a:latin typeface="+mn-lt"/>
              </a:defRPr>
            </a:lvl1pPr>
          </a:lstStyle>
          <a:p>
            <a:pPr>
              <a:defRPr/>
            </a:pPr>
            <a:endParaRPr lang="en-US" dirty="0">
              <a:solidFill>
                <a:srgbClr val="000000"/>
              </a:solidFill>
            </a:endParaRPr>
          </a:p>
        </p:txBody>
      </p:sp>
      <p:sp>
        <p:nvSpPr>
          <p:cNvPr id="1034" name="Rectangle 10"/>
          <p:cNvSpPr>
            <a:spLocks noChangeArrowheads="1"/>
          </p:cNvSpPr>
          <p:nvPr/>
        </p:nvSpPr>
        <p:spPr bwMode="auto">
          <a:xfrm>
            <a:off x="0" y="6172200"/>
            <a:ext cx="12192000" cy="685800"/>
          </a:xfrm>
          <a:prstGeom prst="rect">
            <a:avLst/>
          </a:prstGeom>
          <a:gradFill rotWithShape="1">
            <a:gsLst>
              <a:gs pos="0">
                <a:srgbClr val="003366">
                  <a:gamma/>
                  <a:shade val="78824"/>
                  <a:invGamma/>
                </a:srgbClr>
              </a:gs>
              <a:gs pos="100000">
                <a:srgbClr val="003366">
                  <a:alpha val="80000"/>
                </a:srgbClr>
              </a:gs>
            </a:gsLst>
            <a:lin ang="0" scaled="1"/>
          </a:gradFill>
          <a:ln w="0">
            <a:noFill/>
            <a:miter lim="800000"/>
            <a:headEnd/>
            <a:tailEnd/>
          </a:ln>
          <a:effectLst/>
        </p:spPr>
        <p:txBody>
          <a:bodyPr wrap="none" anchor="ctr"/>
          <a:lstStyle/>
          <a:p>
            <a:pPr>
              <a:spcBef>
                <a:spcPct val="20000"/>
              </a:spcBef>
              <a:buFontTx/>
              <a:buChar char="•"/>
              <a:defRPr/>
            </a:pPr>
            <a:endParaRPr lang="en-US" sz="1800" dirty="0">
              <a:solidFill>
                <a:srgbClr val="000000"/>
              </a:solidFill>
            </a:endParaRPr>
          </a:p>
        </p:txBody>
      </p:sp>
      <p:sp>
        <p:nvSpPr>
          <p:cNvPr id="1030" name="Rectangle 6"/>
          <p:cNvSpPr>
            <a:spLocks noGrp="1" noChangeArrowheads="1"/>
          </p:cNvSpPr>
          <p:nvPr>
            <p:ph type="sldNum" sz="quarter" idx="4"/>
          </p:nvPr>
        </p:nvSpPr>
        <p:spPr bwMode="auto">
          <a:xfrm>
            <a:off x="8737600" y="6381750"/>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ct val="0"/>
              </a:spcBef>
              <a:spcAft>
                <a:spcPts val="0"/>
              </a:spcAft>
              <a:buFontTx/>
              <a:buNone/>
              <a:defRPr sz="1400">
                <a:latin typeface="+mn-lt"/>
              </a:defRPr>
            </a:lvl1pPr>
          </a:lstStyle>
          <a:p>
            <a:pPr>
              <a:defRPr/>
            </a:pPr>
            <a:fld id="{CD14E8F3-B9C9-4FC3-BAF1-3B5C7715A205}" type="slidenum">
              <a:rPr lang="en-US">
                <a:solidFill>
                  <a:srgbClr val="000000"/>
                </a:solidFill>
              </a:rPr>
              <a:pPr>
                <a:defRPr/>
              </a:pPr>
              <a:t>‹#›</a:t>
            </a:fld>
            <a:endParaRPr lang="en-US" dirty="0">
              <a:solidFill>
                <a:srgbClr val="000000"/>
              </a:solidFill>
            </a:endParaRPr>
          </a:p>
        </p:txBody>
      </p:sp>
      <p:sp>
        <p:nvSpPr>
          <p:cNvPr id="1036" name="Rectangle 12"/>
          <p:cNvSpPr>
            <a:spLocks noChangeArrowheads="1"/>
          </p:cNvSpPr>
          <p:nvPr/>
        </p:nvSpPr>
        <p:spPr bwMode="auto">
          <a:xfrm flipV="1">
            <a:off x="0" y="1143000"/>
            <a:ext cx="12192000" cy="152400"/>
          </a:xfrm>
          <a:prstGeom prst="rect">
            <a:avLst/>
          </a:prstGeom>
          <a:gradFill rotWithShape="1">
            <a:gsLst>
              <a:gs pos="0">
                <a:srgbClr val="004D9A">
                  <a:gamma/>
                  <a:tint val="24314"/>
                  <a:invGamma/>
                </a:srgbClr>
              </a:gs>
              <a:gs pos="50000">
                <a:srgbClr val="004D9A"/>
              </a:gs>
              <a:gs pos="100000">
                <a:srgbClr val="004D9A">
                  <a:gamma/>
                  <a:tint val="24314"/>
                  <a:invGamma/>
                </a:srgbClr>
              </a:gs>
            </a:gsLst>
            <a:lin ang="0" scaled="1"/>
          </a:gradFill>
          <a:ln w="0">
            <a:noFill/>
            <a:miter lim="800000"/>
            <a:headEnd/>
            <a:tailEnd/>
          </a:ln>
          <a:effectLst/>
        </p:spPr>
        <p:txBody>
          <a:bodyPr wrap="none" anchor="ctr"/>
          <a:lstStyle/>
          <a:p>
            <a:pPr>
              <a:spcBef>
                <a:spcPct val="20000"/>
              </a:spcBef>
              <a:buFontTx/>
              <a:buChar char="•"/>
              <a:defRPr/>
            </a:pPr>
            <a:endParaRPr lang="en-US" sz="1800" dirty="0">
              <a:solidFill>
                <a:srgbClr val="000000"/>
              </a:solidFill>
            </a:endParaRPr>
          </a:p>
        </p:txBody>
      </p:sp>
      <p:pic>
        <p:nvPicPr>
          <p:cNvPr id="1035" name="Picture 15" descr="dnrectrns"/>
          <p:cNvPicPr>
            <a:picLocks noChangeAspect="1" noChangeArrowheads="1"/>
          </p:cNvPicPr>
          <p:nvPr/>
        </p:nvPicPr>
        <p:blipFill>
          <a:blip r:embed="rId15" cstate="print"/>
          <a:srcRect/>
          <a:stretch>
            <a:fillRect/>
          </a:stretch>
        </p:blipFill>
        <p:spPr bwMode="auto">
          <a:xfrm>
            <a:off x="406400" y="6324601"/>
            <a:ext cx="914400" cy="454025"/>
          </a:xfrm>
          <a:prstGeom prst="rect">
            <a:avLst/>
          </a:prstGeom>
          <a:noFill/>
          <a:ln w="9525">
            <a:noFill/>
            <a:miter lim="800000"/>
            <a:headEnd/>
            <a:tailEnd/>
          </a:ln>
        </p:spPr>
      </p:pic>
      <p:pic>
        <p:nvPicPr>
          <p:cNvPr id="4" name="Picture 16" descr="noaalogo_sm"/>
          <p:cNvPicPr>
            <a:picLocks noChangeAspect="1" noChangeArrowheads="1"/>
          </p:cNvPicPr>
          <p:nvPr/>
        </p:nvPicPr>
        <p:blipFill>
          <a:blip r:embed="rId16" cstate="print"/>
          <a:srcRect/>
          <a:stretch>
            <a:fillRect/>
          </a:stretch>
        </p:blipFill>
        <p:spPr bwMode="auto">
          <a:xfrm>
            <a:off x="10972801" y="6324600"/>
            <a:ext cx="599017" cy="457200"/>
          </a:xfrm>
          <a:prstGeom prst="rect">
            <a:avLst/>
          </a:prstGeom>
          <a:noFill/>
          <a:ln w="9525">
            <a:noFill/>
            <a:miter lim="800000"/>
            <a:headEnd/>
            <a:tailEnd/>
          </a:ln>
        </p:spPr>
      </p:pic>
      <p:sp>
        <p:nvSpPr>
          <p:cNvPr id="1041" name="Text Box 17"/>
          <p:cNvSpPr txBox="1">
            <a:spLocks noChangeArrowheads="1"/>
          </p:cNvSpPr>
          <p:nvPr/>
        </p:nvSpPr>
        <p:spPr bwMode="auto">
          <a:xfrm>
            <a:off x="2844800" y="6324601"/>
            <a:ext cx="6502400" cy="276225"/>
          </a:xfrm>
          <a:prstGeom prst="rect">
            <a:avLst/>
          </a:prstGeom>
          <a:noFill/>
          <a:ln w="9525" algn="ctr">
            <a:noFill/>
            <a:miter lim="800000"/>
            <a:headEnd/>
            <a:tailEnd/>
          </a:ln>
          <a:effectLst/>
        </p:spPr>
        <p:txBody>
          <a:bodyPr>
            <a:spAutoFit/>
          </a:bodyPr>
          <a:lstStyle/>
          <a:p>
            <a:pPr marL="342900" indent="-342900" algn="ctr">
              <a:spcBef>
                <a:spcPct val="50000"/>
              </a:spcBef>
              <a:defRPr/>
            </a:pPr>
            <a:r>
              <a:rPr lang="en-US" sz="1200" i="1" dirty="0">
                <a:solidFill>
                  <a:srgbClr val="D3E9FF"/>
                </a:solidFill>
              </a:rPr>
              <a:t>Delaware’s Sea Level Rise Initiative</a:t>
            </a:r>
          </a:p>
        </p:txBody>
      </p:sp>
    </p:spTree>
    <p:extLst>
      <p:ext uri="{BB962C8B-B14F-4D97-AF65-F5344CB8AC3E}">
        <p14:creationId xmlns:p14="http://schemas.microsoft.com/office/powerpoint/2010/main" val="76186077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Papyrus" pitchFamily="66" charset="0"/>
        </a:defRPr>
      </a:lvl2pPr>
      <a:lvl3pPr algn="l" rtl="0" eaLnBrk="0" fontAlgn="base" hangingPunct="0">
        <a:spcBef>
          <a:spcPct val="0"/>
        </a:spcBef>
        <a:spcAft>
          <a:spcPct val="0"/>
        </a:spcAft>
        <a:defRPr sz="3600" b="1">
          <a:solidFill>
            <a:schemeClr val="bg1"/>
          </a:solidFill>
          <a:latin typeface="Papyrus" pitchFamily="66" charset="0"/>
        </a:defRPr>
      </a:lvl3pPr>
      <a:lvl4pPr algn="l" rtl="0" eaLnBrk="0" fontAlgn="base" hangingPunct="0">
        <a:spcBef>
          <a:spcPct val="0"/>
        </a:spcBef>
        <a:spcAft>
          <a:spcPct val="0"/>
        </a:spcAft>
        <a:defRPr sz="3600" b="1">
          <a:solidFill>
            <a:schemeClr val="bg1"/>
          </a:solidFill>
          <a:latin typeface="Papyrus" pitchFamily="66" charset="0"/>
        </a:defRPr>
      </a:lvl4pPr>
      <a:lvl5pPr algn="l" rtl="0" eaLnBrk="0" fontAlgn="base" hangingPunct="0">
        <a:spcBef>
          <a:spcPct val="0"/>
        </a:spcBef>
        <a:spcAft>
          <a:spcPct val="0"/>
        </a:spcAft>
        <a:defRPr sz="3600" b="1">
          <a:solidFill>
            <a:schemeClr val="bg1"/>
          </a:solidFill>
          <a:latin typeface="Papyrus" pitchFamily="66" charset="0"/>
        </a:defRPr>
      </a:lvl5pPr>
      <a:lvl6pPr marL="457200" algn="l" rtl="0" eaLnBrk="1" fontAlgn="base" hangingPunct="1">
        <a:spcBef>
          <a:spcPct val="0"/>
        </a:spcBef>
        <a:spcAft>
          <a:spcPct val="0"/>
        </a:spcAft>
        <a:defRPr sz="3600" b="1">
          <a:solidFill>
            <a:schemeClr val="bg1"/>
          </a:solidFill>
          <a:latin typeface="Papyrus" pitchFamily="66" charset="0"/>
        </a:defRPr>
      </a:lvl6pPr>
      <a:lvl7pPr marL="914400" algn="l" rtl="0" eaLnBrk="1" fontAlgn="base" hangingPunct="1">
        <a:spcBef>
          <a:spcPct val="0"/>
        </a:spcBef>
        <a:spcAft>
          <a:spcPct val="0"/>
        </a:spcAft>
        <a:defRPr sz="3600" b="1">
          <a:solidFill>
            <a:schemeClr val="bg1"/>
          </a:solidFill>
          <a:latin typeface="Papyrus" pitchFamily="66" charset="0"/>
        </a:defRPr>
      </a:lvl7pPr>
      <a:lvl8pPr marL="1371600" algn="l" rtl="0" eaLnBrk="1" fontAlgn="base" hangingPunct="1">
        <a:spcBef>
          <a:spcPct val="0"/>
        </a:spcBef>
        <a:spcAft>
          <a:spcPct val="0"/>
        </a:spcAft>
        <a:defRPr sz="3600" b="1">
          <a:solidFill>
            <a:schemeClr val="bg1"/>
          </a:solidFill>
          <a:latin typeface="Papyrus" pitchFamily="66" charset="0"/>
        </a:defRPr>
      </a:lvl8pPr>
      <a:lvl9pPr marL="1828800" algn="l" rtl="0" eaLnBrk="1" fontAlgn="base" hangingPunct="1">
        <a:spcBef>
          <a:spcPct val="0"/>
        </a:spcBef>
        <a:spcAft>
          <a:spcPct val="0"/>
        </a:spcAft>
        <a:defRPr sz="3600" b="1">
          <a:solidFill>
            <a:schemeClr val="bg1"/>
          </a:solidFill>
          <a:latin typeface="Papyrus" pitchFamily="66"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rgbClr val="003366"/>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ü"/>
        <a:defRPr sz="2000">
          <a:solidFill>
            <a:srgbClr val="003366"/>
          </a:solidFill>
          <a:latin typeface="+mn-lt"/>
        </a:defRPr>
      </a:lvl2pPr>
      <a:lvl3pPr marL="1143000" indent="-228600" algn="l" rtl="0" eaLnBrk="0" fontAlgn="base" hangingPunct="0">
        <a:spcBef>
          <a:spcPct val="20000"/>
        </a:spcBef>
        <a:spcAft>
          <a:spcPct val="0"/>
        </a:spcAft>
        <a:buChar char="•"/>
        <a:defRPr b="1" i="1">
          <a:solidFill>
            <a:srgbClr val="003366"/>
          </a:solidFill>
          <a:latin typeface="+mn-lt"/>
        </a:defRPr>
      </a:lvl3pPr>
      <a:lvl4pPr marL="1600200" indent="-228600" algn="l" rtl="0" eaLnBrk="0" fontAlgn="base" hangingPunct="0">
        <a:spcBef>
          <a:spcPct val="20000"/>
        </a:spcBef>
        <a:spcAft>
          <a:spcPct val="0"/>
        </a:spcAft>
        <a:buChar char="–"/>
        <a:defRPr sz="2000">
          <a:solidFill>
            <a:srgbClr val="003366"/>
          </a:solidFill>
          <a:latin typeface="+mn-lt"/>
        </a:defRPr>
      </a:lvl4pPr>
      <a:lvl5pPr marL="2057400" indent="-228600" algn="l" rtl="0" eaLnBrk="0" fontAlgn="base" hangingPunct="0">
        <a:spcBef>
          <a:spcPct val="20000"/>
        </a:spcBef>
        <a:spcAft>
          <a:spcPct val="0"/>
        </a:spcAft>
        <a:buChar char="»"/>
        <a:defRPr sz="2000">
          <a:solidFill>
            <a:srgbClr val="003366"/>
          </a:solidFill>
          <a:latin typeface="+mn-lt"/>
        </a:defRPr>
      </a:lvl5pPr>
      <a:lvl6pPr marL="2514600" indent="-228600" algn="l" rtl="0" eaLnBrk="1" fontAlgn="base" hangingPunct="1">
        <a:spcBef>
          <a:spcPct val="20000"/>
        </a:spcBef>
        <a:spcAft>
          <a:spcPct val="0"/>
        </a:spcAft>
        <a:buChar char="»"/>
        <a:defRPr sz="2000">
          <a:solidFill>
            <a:srgbClr val="003366"/>
          </a:solidFill>
          <a:latin typeface="+mn-lt"/>
        </a:defRPr>
      </a:lvl6pPr>
      <a:lvl7pPr marL="2971800" indent="-228600" algn="l" rtl="0" eaLnBrk="1" fontAlgn="base" hangingPunct="1">
        <a:spcBef>
          <a:spcPct val="20000"/>
        </a:spcBef>
        <a:spcAft>
          <a:spcPct val="0"/>
        </a:spcAft>
        <a:buChar char="»"/>
        <a:defRPr sz="2000">
          <a:solidFill>
            <a:srgbClr val="003366"/>
          </a:solidFill>
          <a:latin typeface="+mn-lt"/>
        </a:defRPr>
      </a:lvl7pPr>
      <a:lvl8pPr marL="3429000" indent="-228600" algn="l" rtl="0" eaLnBrk="1" fontAlgn="base" hangingPunct="1">
        <a:spcBef>
          <a:spcPct val="20000"/>
        </a:spcBef>
        <a:spcAft>
          <a:spcPct val="0"/>
        </a:spcAft>
        <a:buChar char="»"/>
        <a:defRPr sz="2000">
          <a:solidFill>
            <a:srgbClr val="003366"/>
          </a:solidFill>
          <a:latin typeface="+mn-lt"/>
        </a:defRPr>
      </a:lvl8pPr>
      <a:lvl9pPr marL="3886200" indent="-228600" algn="l" rtl="0" eaLnBrk="1" fontAlgn="base" hangingPunct="1">
        <a:spcBef>
          <a:spcPct val="20000"/>
        </a:spcBef>
        <a:spcAft>
          <a:spcPct val="0"/>
        </a:spcAft>
        <a:buChar char="»"/>
        <a:defRPr sz="2000">
          <a:solidFill>
            <a:srgbClr val="0033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coastal-flood.udel.edu/" TargetMode="External"/><Relationship Id="rId1" Type="http://schemas.openxmlformats.org/officeDocument/2006/relationships/slideLayout" Target="../slideLayouts/slideLayout30.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e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30.xm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155765" y="2046941"/>
            <a:ext cx="5565181" cy="3911699"/>
          </a:xfrm>
        </p:spPr>
        <p:txBody>
          <a:bodyPr>
            <a:noAutofit/>
          </a:bodyPr>
          <a:lstStyle/>
          <a:p>
            <a:pPr algn="ctr" eaLnBrk="1" hangingPunct="1">
              <a:lnSpc>
                <a:spcPct val="100000"/>
              </a:lnSpc>
            </a:pPr>
            <a:r>
              <a:rPr lang="en-US" sz="6000" b="1" dirty="0"/>
              <a:t>APEC 100</a:t>
            </a:r>
            <a:br>
              <a:rPr lang="en-US" sz="6000" b="1" dirty="0"/>
            </a:br>
            <a:r>
              <a:rPr lang="en-US" sz="6000" b="1" dirty="0"/>
              <a:t>Sustainable Development</a:t>
            </a:r>
          </a:p>
        </p:txBody>
      </p:sp>
      <p:sp>
        <p:nvSpPr>
          <p:cNvPr id="3075" name="Rectangle 3"/>
          <p:cNvSpPr>
            <a:spLocks noGrp="1" noChangeArrowheads="1"/>
          </p:cNvSpPr>
          <p:nvPr>
            <p:ph type="subTitle" idx="1"/>
          </p:nvPr>
        </p:nvSpPr>
        <p:spPr>
          <a:xfrm>
            <a:off x="1618546" y="998048"/>
            <a:ext cx="10384064" cy="765011"/>
          </a:xfrm>
        </p:spPr>
        <p:txBody>
          <a:bodyPr>
            <a:normAutofit/>
          </a:bodyPr>
          <a:lstStyle/>
          <a:p>
            <a:pPr>
              <a:lnSpc>
                <a:spcPct val="100000"/>
              </a:lnSpc>
            </a:pPr>
            <a:r>
              <a:rPr lang="en-US" sz="3600" dirty="0"/>
              <a:t>Climate Change and Sea Level Rise</a:t>
            </a:r>
            <a:endParaRPr lang="en-US" sz="3600" b="1" dirty="0"/>
          </a:p>
        </p:txBody>
      </p:sp>
      <p:pic>
        <p:nvPicPr>
          <p:cNvPr id="2" name="Picture 2" descr="C:\Documents and Settings\messer\My Documents\Cropper Captures\CropperCapture[3].Png"/>
          <p:cNvPicPr>
            <a:picLocks noChangeAspect="1" noChangeArrowheads="1"/>
          </p:cNvPicPr>
          <p:nvPr/>
        </p:nvPicPr>
        <p:blipFill>
          <a:blip r:embed="rId3" cstate="print"/>
          <a:srcRect/>
          <a:stretch>
            <a:fillRect/>
          </a:stretch>
        </p:blipFill>
        <p:spPr bwMode="auto">
          <a:xfrm>
            <a:off x="2042323" y="2356936"/>
            <a:ext cx="3899073" cy="3909045"/>
          </a:xfrm>
          <a:prstGeom prst="rect">
            <a:avLst/>
          </a:prstGeom>
          <a:noFill/>
        </p:spPr>
      </p:pic>
    </p:spTree>
    <p:extLst>
      <p:ext uri="{BB962C8B-B14F-4D97-AF65-F5344CB8AC3E}">
        <p14:creationId xmlns:p14="http://schemas.microsoft.com/office/powerpoint/2010/main" val="2581932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Sea Level Rise will affect all of Delaware</a:t>
            </a:r>
          </a:p>
        </p:txBody>
      </p:sp>
      <p:sp>
        <p:nvSpPr>
          <p:cNvPr id="3" name="Text Placeholder 2"/>
          <p:cNvSpPr>
            <a:spLocks noGrp="1"/>
          </p:cNvSpPr>
          <p:nvPr>
            <p:ph type="body" sz="half" idx="1"/>
          </p:nvPr>
        </p:nvSpPr>
        <p:spPr>
          <a:xfrm>
            <a:off x="1524000" y="1524000"/>
            <a:ext cx="4038600" cy="4724400"/>
          </a:xfrm>
        </p:spPr>
        <p:txBody>
          <a:bodyPr/>
          <a:lstStyle/>
          <a:p>
            <a:r>
              <a:rPr lang="en-US" dirty="0"/>
              <a:t>At risk in the Sussex Coastal Area:</a:t>
            </a:r>
          </a:p>
          <a:p>
            <a:pPr lvl="1"/>
            <a:r>
              <a:rPr lang="en-US" dirty="0"/>
              <a:t>Homeowners</a:t>
            </a:r>
          </a:p>
          <a:p>
            <a:pPr lvl="2"/>
            <a:r>
              <a:rPr lang="en-US" dirty="0" err="1"/>
              <a:t>Bayfront</a:t>
            </a:r>
            <a:r>
              <a:rPr lang="en-US" dirty="0"/>
              <a:t> and Oceanfront</a:t>
            </a:r>
          </a:p>
          <a:p>
            <a:pPr lvl="1"/>
            <a:r>
              <a:rPr lang="en-US" dirty="0"/>
              <a:t>Tidal Wetlands and riparian areas</a:t>
            </a:r>
          </a:p>
          <a:p>
            <a:pPr lvl="2"/>
            <a:r>
              <a:rPr lang="en-US" dirty="0"/>
              <a:t>Habitat</a:t>
            </a:r>
          </a:p>
          <a:p>
            <a:pPr lvl="2"/>
            <a:r>
              <a:rPr lang="en-US" dirty="0"/>
              <a:t>Flood Attenuation</a:t>
            </a:r>
          </a:p>
          <a:p>
            <a:pPr lvl="1"/>
            <a:r>
              <a:rPr lang="en-US" dirty="0"/>
              <a:t>Transportation Networks</a:t>
            </a:r>
          </a:p>
          <a:p>
            <a:pPr lvl="1"/>
            <a:r>
              <a:rPr lang="en-US" dirty="0"/>
              <a:t>DE National Guard</a:t>
            </a:r>
          </a:p>
          <a:p>
            <a:pPr marL="457200" lvl="1" indent="0">
              <a:buNone/>
            </a:pPr>
            <a:endParaRPr lang="en-US"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019800" y="1295401"/>
            <a:ext cx="4648200" cy="4294937"/>
          </a:xfrm>
        </p:spPr>
      </p:pic>
      <p:sp>
        <p:nvSpPr>
          <p:cNvPr id="8" name="TextBox 7"/>
          <p:cNvSpPr txBox="1"/>
          <p:nvPr/>
        </p:nvSpPr>
        <p:spPr>
          <a:xfrm>
            <a:off x="6172200" y="5638801"/>
            <a:ext cx="4419600" cy="461665"/>
          </a:xfrm>
          <a:prstGeom prst="rect">
            <a:avLst/>
          </a:prstGeom>
          <a:noFill/>
        </p:spPr>
        <p:txBody>
          <a:bodyPr wrap="square" rtlCol="0">
            <a:spAutoFit/>
          </a:bodyPr>
          <a:lstStyle/>
          <a:p>
            <a:pPr fontAlgn="base">
              <a:spcBef>
                <a:spcPct val="0"/>
              </a:spcBef>
              <a:spcAft>
                <a:spcPct val="0"/>
              </a:spcAft>
            </a:pPr>
            <a:r>
              <a:rPr lang="en-US" sz="1200" dirty="0">
                <a:solidFill>
                  <a:srgbClr val="000000"/>
                </a:solidFill>
                <a:latin typeface="Arial" charset="0"/>
              </a:rPr>
              <a:t>Bethany Beach and Surrounding Areas with 0.5, 1.0 and 1.5 meters of SLR to 2100</a:t>
            </a:r>
          </a:p>
        </p:txBody>
      </p:sp>
    </p:spTree>
    <p:extLst>
      <p:ext uri="{BB962C8B-B14F-4D97-AF65-F5344CB8AC3E}">
        <p14:creationId xmlns:p14="http://schemas.microsoft.com/office/powerpoint/2010/main" val="76597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mn-lt"/>
              </a:rPr>
              <a:t>Today’s storm is tomorrow’s high tide</a:t>
            </a:r>
          </a:p>
        </p:txBody>
      </p:sp>
      <p:sp>
        <p:nvSpPr>
          <p:cNvPr id="3" name="Content Placeholder 2"/>
          <p:cNvSpPr>
            <a:spLocks noGrp="1"/>
          </p:cNvSpPr>
          <p:nvPr>
            <p:ph idx="1"/>
          </p:nvPr>
        </p:nvSpPr>
        <p:spPr>
          <a:xfrm>
            <a:off x="1752601" y="1295400"/>
            <a:ext cx="4757737" cy="4724400"/>
          </a:xfrm>
        </p:spPr>
        <p:txBody>
          <a:bodyPr/>
          <a:lstStyle/>
          <a:p>
            <a:r>
              <a:rPr lang="en-US" dirty="0"/>
              <a:t>Ash Wednesday ’62</a:t>
            </a:r>
          </a:p>
          <a:p>
            <a:pPr lvl="1"/>
            <a:r>
              <a:rPr lang="en-US" dirty="0"/>
              <a:t>Lewes, 4.6ft over MHHW</a:t>
            </a:r>
          </a:p>
          <a:p>
            <a:r>
              <a:rPr lang="en-US" dirty="0"/>
              <a:t>Mothers Day ’08</a:t>
            </a:r>
          </a:p>
          <a:p>
            <a:pPr lvl="1"/>
            <a:r>
              <a:rPr lang="en-US" dirty="0"/>
              <a:t>Lewes, 3.24ft over MHHW</a:t>
            </a:r>
          </a:p>
          <a:p>
            <a:r>
              <a:rPr lang="en-US" dirty="0"/>
              <a:t>Veterans Day ’09</a:t>
            </a:r>
          </a:p>
          <a:p>
            <a:pPr lvl="1"/>
            <a:r>
              <a:rPr lang="en-US" dirty="0"/>
              <a:t>Lewes 3.23ft over MHHW</a:t>
            </a:r>
          </a:p>
          <a:p>
            <a:r>
              <a:rPr lang="en-US" dirty="0"/>
              <a:t>Sandy, 2012</a:t>
            </a:r>
          </a:p>
          <a:p>
            <a:pPr lvl="1"/>
            <a:r>
              <a:rPr lang="en-US" dirty="0"/>
              <a:t>Reedy Point—3.26ft over MHHW</a:t>
            </a:r>
          </a:p>
          <a:p>
            <a:pPr lvl="1"/>
            <a:r>
              <a:rPr lang="en-US" dirty="0"/>
              <a:t>Lewes—4.6ft over MHHW</a:t>
            </a:r>
          </a:p>
          <a:p>
            <a:r>
              <a:rPr lang="en-US" dirty="0"/>
              <a:t>Dec 21, 2012</a:t>
            </a:r>
          </a:p>
          <a:p>
            <a:pPr lvl="1"/>
            <a:r>
              <a:rPr lang="en-US" dirty="0"/>
              <a:t>Reedy Point—3.36ft over MHHW</a:t>
            </a:r>
          </a:p>
          <a:p>
            <a:pPr marL="914400" lvl="2" indent="0">
              <a:buNone/>
            </a:pPr>
            <a:endParaRPr lang="en-US" dirty="0"/>
          </a:p>
          <a:p>
            <a:endParaRPr lang="en-US" dirty="0"/>
          </a:p>
          <a:p>
            <a:r>
              <a:rPr lang="en-US" dirty="0"/>
              <a:t>DNREC SLR Scenarios within range of current storm surge</a:t>
            </a:r>
          </a:p>
          <a:p>
            <a:pPr lvl="1"/>
            <a:r>
              <a:rPr lang="en-US" dirty="0"/>
              <a:t>‘62 Storm, Lewes – 4.5 </a:t>
            </a:r>
            <a:r>
              <a:rPr lang="en-US" dirty="0" err="1"/>
              <a:t>ft</a:t>
            </a:r>
            <a:endParaRPr lang="en-US" dirty="0"/>
          </a:p>
          <a:p>
            <a:pPr lvl="1"/>
            <a:r>
              <a:rPr lang="en-US" dirty="0"/>
              <a:t>‘08 Mother’s Day Storm, Bowers – 4 </a:t>
            </a:r>
            <a:r>
              <a:rPr lang="en-US" dirty="0" err="1"/>
              <a:t>ft</a:t>
            </a:r>
            <a:endParaRPr lang="en-US" dirty="0"/>
          </a:p>
          <a:p>
            <a:pPr lvl="1"/>
            <a:r>
              <a:rPr lang="en-US" dirty="0"/>
              <a:t>‘09 Veteran’s Day Storm, Lewes – 3 </a:t>
            </a:r>
            <a:r>
              <a:rPr lang="en-US" dirty="0" err="1"/>
              <a:t>ft</a:t>
            </a:r>
            <a:endParaRPr lang="en-US" dirty="0"/>
          </a:p>
          <a:p>
            <a:r>
              <a:rPr lang="en-US" dirty="0"/>
              <a:t>Measures to adapt to SLR long term will help prepare for temporary effects of storm surge</a:t>
            </a:r>
          </a:p>
          <a:p>
            <a:pPr lvl="1"/>
            <a:r>
              <a:rPr lang="en-US" dirty="0"/>
              <a:t>And vice versa</a:t>
            </a:r>
          </a:p>
          <a:p>
            <a:pPr lvl="1"/>
            <a:endParaRPr lang="en-US" dirty="0"/>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9400" y="1295400"/>
            <a:ext cx="4038600" cy="4876801"/>
          </a:xfrm>
          <a:prstGeom prst="rect">
            <a:avLst/>
          </a:prstGeom>
        </p:spPr>
      </p:pic>
      <p:sp>
        <p:nvSpPr>
          <p:cNvPr id="6" name="TextBox 5"/>
          <p:cNvSpPr txBox="1"/>
          <p:nvPr/>
        </p:nvSpPr>
        <p:spPr>
          <a:xfrm>
            <a:off x="6629400" y="5715001"/>
            <a:ext cx="4038600" cy="307777"/>
          </a:xfrm>
          <a:prstGeom prst="rect">
            <a:avLst/>
          </a:prstGeom>
          <a:noFill/>
        </p:spPr>
        <p:txBody>
          <a:bodyPr wrap="square" rtlCol="0">
            <a:spAutoFit/>
          </a:bodyPr>
          <a:lstStyle/>
          <a:p>
            <a:pPr fontAlgn="base">
              <a:spcBef>
                <a:spcPct val="0"/>
              </a:spcBef>
              <a:spcAft>
                <a:spcPct val="0"/>
              </a:spcAft>
            </a:pPr>
            <a:r>
              <a:rPr lang="en-US" sz="1400" dirty="0">
                <a:solidFill>
                  <a:srgbClr val="FFFFFF"/>
                </a:solidFill>
                <a:latin typeface="Arial" charset="0"/>
              </a:rPr>
              <a:t>Bradford Street, Wilmington—Dec 21, 2012</a:t>
            </a:r>
          </a:p>
        </p:txBody>
      </p:sp>
    </p:spTree>
    <p:extLst>
      <p:ext uri="{BB962C8B-B14F-4D97-AF65-F5344CB8AC3E}">
        <p14:creationId xmlns:p14="http://schemas.microsoft.com/office/powerpoint/2010/main" val="278662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Bowers Beach, then and now</a:t>
            </a:r>
          </a:p>
        </p:txBody>
      </p:sp>
      <p:sp>
        <p:nvSpPr>
          <p:cNvPr id="3" name="Text Placeholder 2"/>
          <p:cNvSpPr>
            <a:spLocks noGrp="1"/>
          </p:cNvSpPr>
          <p:nvPr>
            <p:ph type="body" sz="half" idx="1"/>
          </p:nvPr>
        </p:nvSpPr>
        <p:spPr>
          <a:xfrm>
            <a:off x="1905000" y="5638800"/>
            <a:ext cx="8763000" cy="4724400"/>
          </a:xfrm>
        </p:spPr>
        <p:txBody>
          <a:bodyPr/>
          <a:lstStyle/>
          <a:p>
            <a:r>
              <a:rPr lang="en-US" u="sng" dirty="0">
                <a:hlinkClick r:id="rId2"/>
              </a:rPr>
              <a:t>http://coastal-flood.udel.edu/</a:t>
            </a:r>
            <a:endParaRPr lang="en-US" dirty="0"/>
          </a:p>
          <a:p>
            <a:endParaRPr lang="en-US" dirty="0"/>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752601" y="1447801"/>
            <a:ext cx="5105929" cy="4178903"/>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1800" y="1447800"/>
            <a:ext cx="3556000" cy="2667000"/>
          </a:xfrm>
          <a:prstGeom prst="rect">
            <a:avLst/>
          </a:prstGeom>
        </p:spPr>
      </p:pic>
      <p:sp>
        <p:nvSpPr>
          <p:cNvPr id="7" name="TextBox 6"/>
          <p:cNvSpPr txBox="1"/>
          <p:nvPr/>
        </p:nvSpPr>
        <p:spPr>
          <a:xfrm>
            <a:off x="5943600" y="5213866"/>
            <a:ext cx="3048000"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latin typeface="Arial" charset="0"/>
              </a:rPr>
              <a:t>1962</a:t>
            </a:r>
          </a:p>
        </p:txBody>
      </p:sp>
      <p:sp>
        <p:nvSpPr>
          <p:cNvPr id="10" name="TextBox 9"/>
          <p:cNvSpPr txBox="1"/>
          <p:nvPr/>
        </p:nvSpPr>
        <p:spPr>
          <a:xfrm>
            <a:off x="9372600" y="3733800"/>
            <a:ext cx="838200" cy="369332"/>
          </a:xfrm>
          <a:prstGeom prst="rect">
            <a:avLst/>
          </a:prstGeom>
          <a:noFill/>
        </p:spPr>
        <p:txBody>
          <a:bodyPr wrap="square" rtlCol="0">
            <a:spAutoFit/>
          </a:bodyPr>
          <a:lstStyle/>
          <a:p>
            <a:pPr fontAlgn="base">
              <a:spcBef>
                <a:spcPct val="0"/>
              </a:spcBef>
              <a:spcAft>
                <a:spcPct val="0"/>
              </a:spcAft>
            </a:pPr>
            <a:r>
              <a:rPr lang="en-US" dirty="0">
                <a:solidFill>
                  <a:srgbClr val="000000"/>
                </a:solidFill>
                <a:latin typeface="Arial" charset="0"/>
              </a:rPr>
              <a:t>2008</a:t>
            </a:r>
          </a:p>
        </p:txBody>
      </p:sp>
      <p:sp>
        <p:nvSpPr>
          <p:cNvPr id="11" name="Oval 10"/>
          <p:cNvSpPr/>
          <p:nvPr/>
        </p:nvSpPr>
        <p:spPr bwMode="auto">
          <a:xfrm>
            <a:off x="4800600" y="3505200"/>
            <a:ext cx="1371600" cy="121920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spcBef>
                <a:spcPct val="20000"/>
              </a:spcBef>
              <a:spcAft>
                <a:spcPct val="0"/>
              </a:spcAft>
              <a:buFontTx/>
              <a:buChar char="•"/>
            </a:pPr>
            <a:endParaRPr lang="en-US" sz="3200">
              <a:solidFill>
                <a:srgbClr val="000000"/>
              </a:solidFill>
              <a:latin typeface="Arial" charset="0"/>
            </a:endParaRPr>
          </a:p>
        </p:txBody>
      </p:sp>
    </p:spTree>
    <p:extLst>
      <p:ext uri="{BB962C8B-B14F-4D97-AF65-F5344CB8AC3E}">
        <p14:creationId xmlns:p14="http://schemas.microsoft.com/office/powerpoint/2010/main" val="502380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for Sea Level Rise</a:t>
            </a:r>
          </a:p>
        </p:txBody>
      </p:sp>
      <p:sp>
        <p:nvSpPr>
          <p:cNvPr id="3" name="Text Placeholder 2"/>
          <p:cNvSpPr>
            <a:spLocks noGrp="1"/>
          </p:cNvSpPr>
          <p:nvPr>
            <p:ph type="body" sz="half" idx="1"/>
          </p:nvPr>
        </p:nvSpPr>
        <p:spPr>
          <a:xfrm>
            <a:off x="1676400" y="1371600"/>
            <a:ext cx="5638800" cy="4724400"/>
          </a:xfrm>
        </p:spPr>
        <p:txBody>
          <a:bodyPr/>
          <a:lstStyle/>
          <a:p>
            <a:pPr eaLnBrk="1" hangingPunct="1"/>
            <a:r>
              <a:rPr lang="en-US" dirty="0"/>
              <a:t>Sea levels are rising</a:t>
            </a:r>
          </a:p>
          <a:p>
            <a:pPr lvl="1" eaLnBrk="1" hangingPunct="1"/>
            <a:r>
              <a:rPr lang="en-US" dirty="0"/>
              <a:t>Annual rate of rise likely to increase</a:t>
            </a:r>
          </a:p>
          <a:p>
            <a:pPr eaLnBrk="1" hangingPunct="1"/>
            <a:r>
              <a:rPr lang="en-US" dirty="0"/>
              <a:t>Preparing for long-term effects of sea level rise may also help minimize short term impacts from storms</a:t>
            </a:r>
          </a:p>
          <a:p>
            <a:pPr eaLnBrk="1" hangingPunct="1"/>
            <a:r>
              <a:rPr lang="en-US" dirty="0"/>
              <a:t>Land use &amp; public works decisions have long life-span</a:t>
            </a:r>
          </a:p>
          <a:p>
            <a:pPr lvl="1" eaLnBrk="1" hangingPunct="1"/>
            <a:r>
              <a:rPr lang="en-US" dirty="0"/>
              <a:t>Wise use of public funds and reduction of future risk</a:t>
            </a:r>
          </a:p>
        </p:txBody>
      </p:sp>
      <p:pic>
        <p:nvPicPr>
          <p:cNvPr id="5" name="Picture 2" descr="F:\DCMP\Data\Sea Level Rise\Photos\PHNWR + Sept 29-2010 High water\Silver Run.JPG"/>
          <p:cNvPicPr>
            <a:picLocks noGrp="1" noChangeAspect="1" noChangeArrowheads="1"/>
          </p:cNvPicPr>
          <p:nvPr>
            <p:ph sz="half" idx="2"/>
          </p:nvPr>
        </p:nvPicPr>
        <p:blipFill>
          <a:blip r:embed="rId3" cstate="print"/>
          <a:srcRect l="15152" t="11352" r="15152" b="11352"/>
          <a:stretch>
            <a:fillRect/>
          </a:stretch>
        </p:blipFill>
        <p:spPr bwMode="auto">
          <a:xfrm>
            <a:off x="7373431" y="1295400"/>
            <a:ext cx="3294570" cy="4876800"/>
          </a:xfrm>
          <a:prstGeom prst="rect">
            <a:avLst/>
          </a:prstGeom>
          <a:noFill/>
        </p:spPr>
      </p:pic>
      <p:sp>
        <p:nvSpPr>
          <p:cNvPr id="4" name="TextBox 3"/>
          <p:cNvSpPr txBox="1"/>
          <p:nvPr/>
        </p:nvSpPr>
        <p:spPr>
          <a:xfrm>
            <a:off x="7391400" y="5906954"/>
            <a:ext cx="1676400" cy="276999"/>
          </a:xfrm>
          <a:prstGeom prst="rect">
            <a:avLst/>
          </a:prstGeom>
          <a:noFill/>
        </p:spPr>
        <p:txBody>
          <a:bodyPr wrap="square" rtlCol="0">
            <a:spAutoFit/>
          </a:bodyPr>
          <a:lstStyle/>
          <a:p>
            <a:pPr fontAlgn="base">
              <a:spcBef>
                <a:spcPct val="0"/>
              </a:spcBef>
              <a:spcAft>
                <a:spcPct val="0"/>
              </a:spcAft>
            </a:pPr>
            <a:r>
              <a:rPr lang="en-US" sz="1200" dirty="0">
                <a:solidFill>
                  <a:srgbClr val="FFFFFF"/>
                </a:solidFill>
                <a:latin typeface="Arial" charset="0"/>
              </a:rPr>
              <a:t>Odessa, 2009</a:t>
            </a:r>
          </a:p>
        </p:txBody>
      </p:sp>
    </p:spTree>
    <p:extLst>
      <p:ext uri="{BB962C8B-B14F-4D97-AF65-F5344CB8AC3E}">
        <p14:creationId xmlns:p14="http://schemas.microsoft.com/office/powerpoint/2010/main" val="3134241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6400" y="0"/>
            <a:ext cx="4953000" cy="990600"/>
          </a:xfrm>
        </p:spPr>
        <p:txBody>
          <a:bodyPr/>
          <a:lstStyle/>
          <a:p>
            <a:r>
              <a:rPr lang="en-US" sz="3200" dirty="0">
                <a:latin typeface="+mn-lt"/>
              </a:rPr>
              <a:t>Residential</a:t>
            </a:r>
          </a:p>
        </p:txBody>
      </p:sp>
      <p:sp>
        <p:nvSpPr>
          <p:cNvPr id="5" name="Content Placeholder 4"/>
          <p:cNvSpPr>
            <a:spLocks noGrp="1"/>
          </p:cNvSpPr>
          <p:nvPr>
            <p:ph sz="half" idx="1"/>
          </p:nvPr>
        </p:nvSpPr>
        <p:spPr>
          <a:xfrm>
            <a:off x="1981200" y="1447800"/>
            <a:ext cx="4953000" cy="4724400"/>
          </a:xfrm>
        </p:spPr>
        <p:txBody>
          <a:bodyPr/>
          <a:lstStyle/>
          <a:p>
            <a:r>
              <a:rPr lang="en-US" sz="2400" dirty="0"/>
              <a:t>1%-5% of 346,000 addresses potentially inundated</a:t>
            </a:r>
          </a:p>
          <a:p>
            <a:pPr lvl="1"/>
            <a:r>
              <a:rPr lang="en-US" sz="2000" dirty="0"/>
              <a:t>Up to 32% of manufactured homes in Sussex</a:t>
            </a:r>
          </a:p>
          <a:p>
            <a:pPr lvl="1"/>
            <a:r>
              <a:rPr lang="en-US" sz="2000" dirty="0"/>
              <a:t>Up to 13% (15,000) homes in Sussex</a:t>
            </a:r>
          </a:p>
          <a:p>
            <a:r>
              <a:rPr lang="en-US" sz="2400" dirty="0"/>
              <a:t>Impacts</a:t>
            </a:r>
          </a:p>
          <a:p>
            <a:pPr lvl="1"/>
            <a:r>
              <a:rPr lang="en-US" sz="2000" dirty="0"/>
              <a:t>Flood damage, insurance costs, access, community</a:t>
            </a:r>
          </a:p>
          <a:p>
            <a:r>
              <a:rPr lang="en-US" sz="2400" dirty="0"/>
              <a:t>Varying ability to adapt</a:t>
            </a:r>
          </a:p>
          <a:p>
            <a:r>
              <a:rPr lang="en-US" sz="2400" dirty="0"/>
              <a:t>Primarily County level impact</a:t>
            </a:r>
          </a:p>
          <a:p>
            <a:r>
              <a:rPr lang="en-US" sz="2400" dirty="0"/>
              <a:t>Ranked as moderate</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986017" y="12469"/>
            <a:ext cx="3695839" cy="6159731"/>
          </a:xfrm>
        </p:spPr>
      </p:pic>
    </p:spTree>
    <p:extLst>
      <p:ext uri="{BB962C8B-B14F-4D97-AF65-F5344CB8AC3E}">
        <p14:creationId xmlns:p14="http://schemas.microsoft.com/office/powerpoint/2010/main" val="375105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5334000" cy="990600"/>
          </a:xfrm>
        </p:spPr>
        <p:txBody>
          <a:bodyPr/>
          <a:lstStyle/>
          <a:p>
            <a:r>
              <a:rPr lang="en-US" sz="3200" dirty="0">
                <a:latin typeface="+mn-lt"/>
              </a:rPr>
              <a:t>Tidal &amp; Freshwater Tidal Wetlands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964682" y="1"/>
            <a:ext cx="3703319" cy="6172199"/>
          </a:xfrm>
        </p:spPr>
      </p:pic>
      <p:sp>
        <p:nvSpPr>
          <p:cNvPr id="5" name="Content Placeholder 2"/>
          <p:cNvSpPr txBox="1">
            <a:spLocks/>
          </p:cNvSpPr>
          <p:nvPr/>
        </p:nvSpPr>
        <p:spPr bwMode="auto">
          <a:xfrm>
            <a:off x="1676400" y="1371600"/>
            <a:ext cx="5105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rgbClr val="003366"/>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ü"/>
              <a:defRPr sz="2000">
                <a:solidFill>
                  <a:srgbClr val="003366"/>
                </a:solidFill>
                <a:latin typeface="+mn-lt"/>
              </a:defRPr>
            </a:lvl2pPr>
            <a:lvl3pPr marL="1143000" indent="-228600" algn="l" rtl="0" eaLnBrk="0" fontAlgn="base" hangingPunct="0">
              <a:spcBef>
                <a:spcPct val="20000"/>
              </a:spcBef>
              <a:spcAft>
                <a:spcPct val="0"/>
              </a:spcAft>
              <a:buChar char="•"/>
              <a:defRPr b="1" i="1">
                <a:solidFill>
                  <a:srgbClr val="003366"/>
                </a:solidFill>
                <a:latin typeface="+mn-lt"/>
              </a:defRPr>
            </a:lvl3pPr>
            <a:lvl4pPr marL="1600200" indent="-228600" algn="l" rtl="0" eaLnBrk="0" fontAlgn="base" hangingPunct="0">
              <a:spcBef>
                <a:spcPct val="20000"/>
              </a:spcBef>
              <a:spcAft>
                <a:spcPct val="0"/>
              </a:spcAft>
              <a:buChar char="–"/>
              <a:defRPr sz="2000">
                <a:solidFill>
                  <a:srgbClr val="003366"/>
                </a:solidFill>
                <a:latin typeface="+mn-lt"/>
              </a:defRPr>
            </a:lvl4pPr>
            <a:lvl5pPr marL="2057400" indent="-228600" algn="l" rtl="0" eaLnBrk="0" fontAlgn="base" hangingPunct="0">
              <a:spcBef>
                <a:spcPct val="20000"/>
              </a:spcBef>
              <a:spcAft>
                <a:spcPct val="0"/>
              </a:spcAft>
              <a:buChar char="»"/>
              <a:defRPr sz="2000">
                <a:solidFill>
                  <a:srgbClr val="003366"/>
                </a:solidFill>
                <a:latin typeface="+mn-lt"/>
              </a:defRPr>
            </a:lvl5pPr>
            <a:lvl6pPr marL="2514600" indent="-228600" algn="l" rtl="0" eaLnBrk="1" fontAlgn="base" hangingPunct="1">
              <a:spcBef>
                <a:spcPct val="20000"/>
              </a:spcBef>
              <a:spcAft>
                <a:spcPct val="0"/>
              </a:spcAft>
              <a:buChar char="»"/>
              <a:defRPr sz="2000">
                <a:solidFill>
                  <a:srgbClr val="003366"/>
                </a:solidFill>
                <a:latin typeface="+mn-lt"/>
              </a:defRPr>
            </a:lvl6pPr>
            <a:lvl7pPr marL="2971800" indent="-228600" algn="l" rtl="0" eaLnBrk="1" fontAlgn="base" hangingPunct="1">
              <a:spcBef>
                <a:spcPct val="20000"/>
              </a:spcBef>
              <a:spcAft>
                <a:spcPct val="0"/>
              </a:spcAft>
              <a:buChar char="»"/>
              <a:defRPr sz="2000">
                <a:solidFill>
                  <a:srgbClr val="003366"/>
                </a:solidFill>
                <a:latin typeface="+mn-lt"/>
              </a:defRPr>
            </a:lvl7pPr>
            <a:lvl8pPr marL="3429000" indent="-228600" algn="l" rtl="0" eaLnBrk="1" fontAlgn="base" hangingPunct="1">
              <a:spcBef>
                <a:spcPct val="20000"/>
              </a:spcBef>
              <a:spcAft>
                <a:spcPct val="0"/>
              </a:spcAft>
              <a:buChar char="»"/>
              <a:defRPr sz="2000">
                <a:solidFill>
                  <a:srgbClr val="003366"/>
                </a:solidFill>
                <a:latin typeface="+mn-lt"/>
              </a:defRPr>
            </a:lvl8pPr>
            <a:lvl9pPr marL="3886200" indent="-228600" algn="l" rtl="0" eaLnBrk="1" fontAlgn="base" hangingPunct="1">
              <a:spcBef>
                <a:spcPct val="20000"/>
              </a:spcBef>
              <a:spcAft>
                <a:spcPct val="0"/>
              </a:spcAft>
              <a:buChar char="»"/>
              <a:defRPr sz="2000">
                <a:solidFill>
                  <a:srgbClr val="003366"/>
                </a:solidFill>
                <a:latin typeface="+mn-lt"/>
              </a:defRPr>
            </a:lvl9pPr>
          </a:lstStyle>
          <a:p>
            <a:pPr eaLnBrk="1" fontAlgn="ctr" hangingPunct="1"/>
            <a:r>
              <a:rPr lang="en-US" dirty="0"/>
              <a:t>Tidal</a:t>
            </a:r>
          </a:p>
          <a:p>
            <a:pPr lvl="1" eaLnBrk="1" fontAlgn="ctr" hangingPunct="1"/>
            <a:r>
              <a:rPr lang="en-US" dirty="0"/>
              <a:t>97% to 99% of 73,000 acres potentially inundated</a:t>
            </a:r>
          </a:p>
          <a:p>
            <a:pPr eaLnBrk="1" fontAlgn="ctr" hangingPunct="1"/>
            <a:r>
              <a:rPr lang="en-US" dirty="0"/>
              <a:t>Freshwater Tidal</a:t>
            </a:r>
          </a:p>
          <a:p>
            <a:pPr lvl="1" eaLnBrk="1" fontAlgn="ctr" hangingPunct="1"/>
            <a:r>
              <a:rPr lang="en-US" dirty="0"/>
              <a:t>84% to 98% of 11,000 acres potentially inundated</a:t>
            </a:r>
          </a:p>
          <a:p>
            <a:pPr eaLnBrk="1" fontAlgn="ctr" hangingPunct="1"/>
            <a:r>
              <a:rPr lang="en-US" dirty="0"/>
              <a:t>Conversion to open water</a:t>
            </a:r>
          </a:p>
          <a:p>
            <a:pPr eaLnBrk="1" fontAlgn="ctr" hangingPunct="1"/>
            <a:r>
              <a:rPr lang="en-US" dirty="0"/>
              <a:t>Future salinity changes potential issue for tidal fresh</a:t>
            </a:r>
          </a:p>
          <a:p>
            <a:pPr eaLnBrk="1" fontAlgn="ctr" hangingPunct="1"/>
            <a:r>
              <a:rPr lang="en-US" dirty="0"/>
              <a:t>Ranked as high</a:t>
            </a:r>
          </a:p>
          <a:p>
            <a:pPr lvl="1" eaLnBrk="1" fontAlgn="ctr" hangingPunct="1"/>
            <a:endParaRPr lang="en-US" dirty="0"/>
          </a:p>
          <a:p>
            <a:pPr marL="0" indent="0" eaLnBrk="1" fontAlgn="ctr" hangingPunct="1">
              <a:buNone/>
            </a:pPr>
            <a:endParaRPr lang="en-US" dirty="0"/>
          </a:p>
          <a:p>
            <a:pPr marL="0" indent="0" eaLnBrk="1" fontAlgn="ctr" hangingPunct="1">
              <a:buNone/>
            </a:pPr>
            <a:endParaRPr lang="en-US" dirty="0"/>
          </a:p>
          <a:p>
            <a:endParaRPr lang="en-US" dirty="0"/>
          </a:p>
        </p:txBody>
      </p:sp>
    </p:spTree>
    <p:extLst>
      <p:ext uri="{BB962C8B-B14F-4D97-AF65-F5344CB8AC3E}">
        <p14:creationId xmlns:p14="http://schemas.microsoft.com/office/powerpoint/2010/main" val="4080441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1" y="152400"/>
            <a:ext cx="5294309" cy="990600"/>
          </a:xfrm>
        </p:spPr>
        <p:txBody>
          <a:bodyPr/>
          <a:lstStyle/>
          <a:p>
            <a:r>
              <a:rPr lang="en-US" sz="3200" dirty="0">
                <a:latin typeface="+mn-lt"/>
              </a:rPr>
              <a:t>Protected Lands Statewide</a:t>
            </a:r>
          </a:p>
        </p:txBody>
      </p:sp>
      <p:sp>
        <p:nvSpPr>
          <p:cNvPr id="3" name="Content Placeholder 2"/>
          <p:cNvSpPr>
            <a:spLocks noGrp="1"/>
          </p:cNvSpPr>
          <p:nvPr>
            <p:ph idx="1"/>
          </p:nvPr>
        </p:nvSpPr>
        <p:spPr>
          <a:xfrm>
            <a:off x="1981200" y="1371600"/>
            <a:ext cx="4876800" cy="5019152"/>
          </a:xfrm>
        </p:spPr>
        <p:txBody>
          <a:bodyPr/>
          <a:lstStyle/>
          <a:p>
            <a:pPr eaLnBrk="1" fontAlgn="ctr" hangingPunct="1"/>
            <a:r>
              <a:rPr lang="en-US" dirty="0"/>
              <a:t>37% to 44% statewide potentially inundated</a:t>
            </a:r>
          </a:p>
          <a:p>
            <a:pPr eaLnBrk="1" fontAlgn="ctr" hangingPunct="1"/>
            <a:r>
              <a:rPr lang="en-US" dirty="0"/>
              <a:t>Includes </a:t>
            </a:r>
          </a:p>
          <a:p>
            <a:pPr lvl="1" eaLnBrk="1" fontAlgn="ctr" hangingPunct="1"/>
            <a:r>
              <a:rPr lang="en-US" dirty="0"/>
              <a:t>State owned lands</a:t>
            </a:r>
          </a:p>
          <a:p>
            <a:pPr lvl="1" eaLnBrk="1" fontAlgn="ctr" hangingPunct="1"/>
            <a:r>
              <a:rPr lang="en-US" dirty="0"/>
              <a:t>federal refuges</a:t>
            </a:r>
          </a:p>
          <a:p>
            <a:pPr lvl="1" eaLnBrk="1" fontAlgn="ctr" hangingPunct="1"/>
            <a:r>
              <a:rPr lang="en-US" dirty="0"/>
              <a:t>municipal holdings</a:t>
            </a:r>
          </a:p>
          <a:p>
            <a:pPr lvl="1" eaLnBrk="1" fontAlgn="ctr" hangingPunct="1"/>
            <a:r>
              <a:rPr lang="en-US" dirty="0"/>
              <a:t>public and private conservation easements</a:t>
            </a:r>
          </a:p>
          <a:p>
            <a:pPr eaLnBrk="1" fontAlgn="ctr" hangingPunct="1"/>
            <a:r>
              <a:rPr lang="en-US" dirty="0"/>
              <a:t>Represent a variety of habitat types and outdoor recreation opportunities</a:t>
            </a:r>
          </a:p>
          <a:p>
            <a:pPr eaLnBrk="1" fontAlgn="ctr" hangingPunct="1"/>
            <a:endParaRPr lang="en-US" dirty="0"/>
          </a:p>
          <a:p>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970710" y="0"/>
            <a:ext cx="3697291" cy="6162152"/>
          </a:xfrm>
          <a:prstGeom prst="rect">
            <a:avLst/>
          </a:prstGeom>
          <a:noFill/>
          <a:ln w="9525">
            <a:noFill/>
            <a:miter lim="800000"/>
            <a:headEnd/>
            <a:tailEnd/>
          </a:ln>
        </p:spPr>
      </p:pic>
    </p:spTree>
    <p:extLst>
      <p:ext uri="{BB962C8B-B14F-4D97-AF65-F5344CB8AC3E}">
        <p14:creationId xmlns:p14="http://schemas.microsoft.com/office/powerpoint/2010/main" val="3969362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Range of Adaptation Responses</a:t>
            </a:r>
          </a:p>
        </p:txBody>
      </p:sp>
      <p:sp>
        <p:nvSpPr>
          <p:cNvPr id="3" name="Text Placeholder 2"/>
          <p:cNvSpPr>
            <a:spLocks noGrp="1"/>
          </p:cNvSpPr>
          <p:nvPr>
            <p:ph type="body" sz="half" idx="1"/>
          </p:nvPr>
        </p:nvSpPr>
        <p:spPr>
          <a:xfrm>
            <a:off x="1981200" y="2057401"/>
            <a:ext cx="3352800" cy="3640667"/>
          </a:xfrm>
        </p:spPr>
        <p:txBody>
          <a:bodyPr/>
          <a:lstStyle/>
          <a:p>
            <a:r>
              <a:rPr lang="en-US" sz="3200" dirty="0"/>
              <a:t>Protect</a:t>
            </a:r>
          </a:p>
          <a:p>
            <a:r>
              <a:rPr lang="en-US" sz="3200" dirty="0"/>
              <a:t>Accommodate</a:t>
            </a:r>
          </a:p>
          <a:p>
            <a:r>
              <a:rPr lang="en-US" sz="3200" dirty="0"/>
              <a:t>Retreat</a:t>
            </a:r>
          </a:p>
          <a:p>
            <a:r>
              <a:rPr lang="en-US" sz="3200" dirty="0"/>
              <a:t>Avoid</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334000" y="1312334"/>
            <a:ext cx="5334000" cy="4199929"/>
          </a:xfrm>
          <a:prstGeom prst="rect">
            <a:avLst/>
          </a:prstGeom>
        </p:spPr>
      </p:pic>
      <p:sp>
        <p:nvSpPr>
          <p:cNvPr id="6" name="TextBox 5"/>
          <p:cNvSpPr txBox="1"/>
          <p:nvPr/>
        </p:nvSpPr>
        <p:spPr>
          <a:xfrm>
            <a:off x="5334000" y="5495329"/>
            <a:ext cx="6019800" cy="646331"/>
          </a:xfrm>
          <a:prstGeom prst="rect">
            <a:avLst/>
          </a:prstGeom>
          <a:noFill/>
        </p:spPr>
        <p:txBody>
          <a:bodyPr wrap="square" rtlCol="0">
            <a:spAutoFit/>
          </a:bodyPr>
          <a:lstStyle/>
          <a:p>
            <a:pPr fontAlgn="base">
              <a:spcBef>
                <a:spcPct val="0"/>
              </a:spcBef>
              <a:spcAft>
                <a:spcPct val="0"/>
              </a:spcAft>
            </a:pPr>
            <a:r>
              <a:rPr lang="en-US" dirty="0">
                <a:solidFill>
                  <a:srgbClr val="000000"/>
                </a:solidFill>
                <a:latin typeface="Arial" charset="0"/>
              </a:rPr>
              <a:t>These fashionable high-heeled flippers are an Accommodation strategy for sea level rise</a:t>
            </a:r>
          </a:p>
        </p:txBody>
      </p:sp>
    </p:spTree>
    <p:extLst>
      <p:ext uri="{BB962C8B-B14F-4D97-AF65-F5344CB8AC3E}">
        <p14:creationId xmlns:p14="http://schemas.microsoft.com/office/powerpoint/2010/main" val="772646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a:t>
            </a:r>
          </a:p>
        </p:txBody>
      </p:sp>
      <p:sp>
        <p:nvSpPr>
          <p:cNvPr id="3" name="Text Placeholder 2"/>
          <p:cNvSpPr>
            <a:spLocks noGrp="1"/>
          </p:cNvSpPr>
          <p:nvPr>
            <p:ph type="body" sz="half" idx="1"/>
          </p:nvPr>
        </p:nvSpPr>
        <p:spPr>
          <a:xfrm>
            <a:off x="1981200" y="1295400"/>
            <a:ext cx="3962400" cy="4724400"/>
          </a:xfrm>
        </p:spPr>
        <p:txBody>
          <a:bodyPr/>
          <a:lstStyle/>
          <a:p>
            <a:pPr marL="0" indent="0">
              <a:buNone/>
            </a:pPr>
            <a:endParaRPr lang="en-US" dirty="0"/>
          </a:p>
          <a:p>
            <a:pPr marL="0" indent="0">
              <a:buNone/>
            </a:pPr>
            <a:endParaRPr lang="en-US" dirty="0"/>
          </a:p>
          <a:p>
            <a:pPr marL="0" indent="0">
              <a:buNone/>
            </a:pPr>
            <a:r>
              <a:rPr lang="en-US" dirty="0"/>
              <a:t>Building structures designed to keep water away. This includes sea walls, bulkheads, dikes, living shorelines and beach replenishment.</a:t>
            </a:r>
          </a:p>
        </p:txBody>
      </p:sp>
      <p:pic>
        <p:nvPicPr>
          <p:cNvPr id="9" name="Content Placeholder 8"/>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6143" r="5029"/>
          <a:stretch/>
        </p:blipFill>
        <p:spPr>
          <a:xfrm>
            <a:off x="5105401" y="1295400"/>
            <a:ext cx="5572125" cy="4876800"/>
          </a:xfrm>
          <a:effectLst>
            <a:glow rad="63500">
              <a:schemeClr val="accent3">
                <a:satMod val="175000"/>
                <a:alpha val="40000"/>
              </a:schemeClr>
            </a:glow>
            <a:softEdge rad="0"/>
          </a:effectLst>
          <a:scene3d>
            <a:camera prst="perspectiveFront"/>
            <a:lightRig rig="threePt" dir="t"/>
          </a:scene3d>
        </p:spPr>
      </p:pic>
      <p:sp>
        <p:nvSpPr>
          <p:cNvPr id="4" name="TextBox 3"/>
          <p:cNvSpPr txBox="1"/>
          <p:nvPr/>
        </p:nvSpPr>
        <p:spPr>
          <a:xfrm>
            <a:off x="5867400" y="5911924"/>
            <a:ext cx="2362200" cy="276999"/>
          </a:xfrm>
          <a:prstGeom prst="rect">
            <a:avLst/>
          </a:prstGeom>
          <a:noFill/>
        </p:spPr>
        <p:txBody>
          <a:bodyPr wrap="square" rtlCol="0">
            <a:spAutoFit/>
          </a:bodyPr>
          <a:lstStyle/>
          <a:p>
            <a:pPr fontAlgn="base">
              <a:spcBef>
                <a:spcPct val="0"/>
              </a:spcBef>
              <a:spcAft>
                <a:spcPct val="0"/>
              </a:spcAft>
            </a:pPr>
            <a:r>
              <a:rPr lang="en-US" sz="1200" dirty="0">
                <a:solidFill>
                  <a:srgbClr val="FFFFFF"/>
                </a:solidFill>
                <a:latin typeface="Arial" charset="0"/>
              </a:rPr>
              <a:t>Burtons Island</a:t>
            </a:r>
          </a:p>
        </p:txBody>
      </p:sp>
    </p:spTree>
    <p:extLst>
      <p:ext uri="{BB962C8B-B14F-4D97-AF65-F5344CB8AC3E}">
        <p14:creationId xmlns:p14="http://schemas.microsoft.com/office/powerpoint/2010/main" val="4133650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Accommodate</a:t>
            </a:r>
          </a:p>
        </p:txBody>
      </p:sp>
      <p:sp>
        <p:nvSpPr>
          <p:cNvPr id="3" name="Text Placeholder 2"/>
          <p:cNvSpPr>
            <a:spLocks noGrp="1"/>
          </p:cNvSpPr>
          <p:nvPr>
            <p:ph type="body" sz="half" idx="1"/>
          </p:nvPr>
        </p:nvSpPr>
        <p:spPr>
          <a:xfrm>
            <a:off x="1752600" y="2133600"/>
            <a:ext cx="3962400" cy="4724400"/>
          </a:xfrm>
        </p:spPr>
        <p:txBody>
          <a:bodyPr/>
          <a:lstStyle/>
          <a:p>
            <a:pPr marL="0" indent="0">
              <a:buNone/>
            </a:pPr>
            <a:r>
              <a:rPr lang="en-US" dirty="0"/>
              <a:t>Reducing flood damage while living with its effects . This includes raising homes and roads, early evacuations and living by the tides.</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19801" y="1295400"/>
            <a:ext cx="4665133" cy="4876800"/>
          </a:xfrm>
          <a:effectLst>
            <a:glow>
              <a:schemeClr val="bg1">
                <a:alpha val="40000"/>
              </a:schemeClr>
            </a:glow>
          </a:effectLst>
        </p:spPr>
      </p:pic>
    </p:spTree>
    <p:extLst>
      <p:ext uri="{BB962C8B-B14F-4D97-AF65-F5344CB8AC3E}">
        <p14:creationId xmlns:p14="http://schemas.microsoft.com/office/powerpoint/2010/main" val="2186336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116542"/>
            <a:ext cx="11277600" cy="1143000"/>
          </a:xfrm>
        </p:spPr>
        <p:txBody>
          <a:bodyPr>
            <a:normAutofit/>
          </a:bodyPr>
          <a:lstStyle/>
          <a:p>
            <a:pPr algn="ctr"/>
            <a:r>
              <a:rPr lang="en-US" sz="4800" dirty="0"/>
              <a:t>Global Population &amp; CO</a:t>
            </a:r>
            <a:r>
              <a:rPr lang="en-US" sz="4800" baseline="-25000" dirty="0"/>
              <a:t>2</a:t>
            </a:r>
            <a:r>
              <a:rPr lang="en-US" sz="4800" dirty="0"/>
              <a:t> Emissions</a:t>
            </a:r>
          </a:p>
        </p:txBody>
      </p:sp>
      <p:sp>
        <p:nvSpPr>
          <p:cNvPr id="5" name="Slide Number Placeholder 4"/>
          <p:cNvSpPr>
            <a:spLocks noGrp="1"/>
          </p:cNvSpPr>
          <p:nvPr>
            <p:ph type="sldNum" sz="quarter" idx="12"/>
          </p:nvPr>
        </p:nvSpPr>
        <p:spPr/>
        <p:txBody>
          <a:bodyPr/>
          <a:lstStyle/>
          <a:p>
            <a:pPr>
              <a:defRPr/>
            </a:pPr>
            <a:fld id="{EEFA047E-B66D-4001-8C80-826F5A7C6D65}" type="slidenum">
              <a:rPr lang="en-US" smtClean="0"/>
              <a:pPr>
                <a:defRPr/>
              </a:pPr>
              <a:t>2</a:t>
            </a:fld>
            <a:endParaRPr lang="en-US"/>
          </a:p>
        </p:txBody>
      </p:sp>
      <p:sp>
        <p:nvSpPr>
          <p:cNvPr id="9" name="Rectangle 8"/>
          <p:cNvSpPr/>
          <p:nvPr/>
        </p:nvSpPr>
        <p:spPr>
          <a:xfrm>
            <a:off x="4099859" y="6488668"/>
            <a:ext cx="9652000" cy="369332"/>
          </a:xfrm>
          <a:prstGeom prst="rect">
            <a:avLst/>
          </a:prstGeom>
        </p:spPr>
        <p:txBody>
          <a:bodyPr wrap="square">
            <a:spAutoFit/>
          </a:bodyPr>
          <a:lstStyle/>
          <a:p>
            <a:r>
              <a:rPr lang="en-US" dirty="0"/>
              <a:t>www.breathingearth.net</a:t>
            </a:r>
          </a:p>
        </p:txBody>
      </p:sp>
      <p:pic>
        <p:nvPicPr>
          <p:cNvPr id="7" name="Content Placeholder 7" descr="C:\Documents and Settings\messer\My Documents\Cropper Captures\CropperCapture[8].Png"/>
          <p:cNvPicPr>
            <a:picLocks noChangeAspect="1" noChangeArrowheads="1"/>
          </p:cNvPicPr>
          <p:nvPr/>
        </p:nvPicPr>
        <p:blipFill>
          <a:blip r:embed="rId2" cstate="print"/>
          <a:srcRect/>
          <a:stretch>
            <a:fillRect/>
          </a:stretch>
        </p:blipFill>
        <p:spPr bwMode="auto">
          <a:xfrm>
            <a:off x="1171022" y="1160930"/>
            <a:ext cx="10124507" cy="5292356"/>
          </a:xfrm>
          <a:prstGeom prst="rect">
            <a:avLst/>
          </a:prstGeom>
          <a:noFill/>
        </p:spPr>
      </p:pic>
    </p:spTree>
    <p:extLst>
      <p:ext uri="{BB962C8B-B14F-4D97-AF65-F5344CB8AC3E}">
        <p14:creationId xmlns:p14="http://schemas.microsoft.com/office/powerpoint/2010/main" val="1272493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Planned Retreat</a:t>
            </a:r>
          </a:p>
        </p:txBody>
      </p:sp>
      <p:sp>
        <p:nvSpPr>
          <p:cNvPr id="3" name="Text Placeholder 2"/>
          <p:cNvSpPr>
            <a:spLocks noGrp="1"/>
          </p:cNvSpPr>
          <p:nvPr>
            <p:ph type="body" sz="half" idx="1"/>
          </p:nvPr>
        </p:nvSpPr>
        <p:spPr>
          <a:xfrm>
            <a:off x="1828800" y="1447800"/>
            <a:ext cx="4038600" cy="4724400"/>
          </a:xfrm>
        </p:spPr>
        <p:txBody>
          <a:bodyPr/>
          <a:lstStyle/>
          <a:p>
            <a:pPr marL="0" indent="0">
              <a:buNone/>
            </a:pPr>
            <a:endParaRPr lang="en-US" dirty="0"/>
          </a:p>
          <a:p>
            <a:pPr marL="0" indent="0">
              <a:buNone/>
            </a:pPr>
            <a:r>
              <a:rPr lang="en-US" dirty="0"/>
              <a:t>Removing permanent structures  from vulnerable areas in a planned and predictable way and allowing the shoreline to change naturally.</a:t>
            </a:r>
          </a:p>
          <a:p>
            <a:pPr marL="0" indent="0">
              <a:buNone/>
            </a:pPr>
            <a:endParaRPr lang="en-US" dirty="0"/>
          </a:p>
        </p:txBody>
      </p:sp>
      <p:pic>
        <p:nvPicPr>
          <p:cNvPr id="5" name="Content Placeholder 4" descr="C:\Documents and Settings\david.carter\Desktop\2nd_Major_Floor_in_2_years.jpg"/>
          <p:cNvPicPr>
            <a:picLocks noGrp="1" noChangeAspect="1" noChangeArrowheads="1"/>
          </p:cNvPicPr>
          <p:nvPr>
            <p:ph sz="half" idx="2"/>
          </p:nvPr>
        </p:nvPicPr>
        <p:blipFill>
          <a:blip r:embed="rId3" cstate="print"/>
          <a:srcRect/>
          <a:stretch>
            <a:fillRect/>
          </a:stretch>
        </p:blipFill>
        <p:spPr bwMode="auto">
          <a:xfrm>
            <a:off x="6163733" y="1295400"/>
            <a:ext cx="4495800" cy="4876800"/>
          </a:xfrm>
          <a:prstGeom prst="rect">
            <a:avLst/>
          </a:prstGeom>
          <a:noFill/>
          <a:ln w="3175">
            <a:solidFill>
              <a:srgbClr val="002060"/>
            </a:solidFill>
          </a:ln>
        </p:spPr>
      </p:pic>
      <p:sp>
        <p:nvSpPr>
          <p:cNvPr id="4" name="TextBox 3"/>
          <p:cNvSpPr txBox="1"/>
          <p:nvPr/>
        </p:nvSpPr>
        <p:spPr>
          <a:xfrm>
            <a:off x="6172200" y="5918074"/>
            <a:ext cx="2590800" cy="276999"/>
          </a:xfrm>
          <a:prstGeom prst="rect">
            <a:avLst/>
          </a:prstGeom>
          <a:noFill/>
        </p:spPr>
        <p:txBody>
          <a:bodyPr wrap="square" rtlCol="0">
            <a:spAutoFit/>
          </a:bodyPr>
          <a:lstStyle/>
          <a:p>
            <a:pPr fontAlgn="base">
              <a:spcBef>
                <a:spcPct val="0"/>
              </a:spcBef>
              <a:spcAft>
                <a:spcPct val="0"/>
              </a:spcAft>
            </a:pPr>
            <a:r>
              <a:rPr lang="en-US" sz="1200" dirty="0">
                <a:solidFill>
                  <a:srgbClr val="FFFFFF"/>
                </a:solidFill>
                <a:latin typeface="Arial" charset="0"/>
              </a:rPr>
              <a:t>Glenville, 2003</a:t>
            </a:r>
          </a:p>
        </p:txBody>
      </p:sp>
    </p:spTree>
    <p:extLst>
      <p:ext uri="{BB962C8B-B14F-4D97-AF65-F5344CB8AC3E}">
        <p14:creationId xmlns:p14="http://schemas.microsoft.com/office/powerpoint/2010/main" val="554821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a:t>
            </a:r>
          </a:p>
        </p:txBody>
      </p:sp>
      <p:sp>
        <p:nvSpPr>
          <p:cNvPr id="3" name="Text Placeholder 2"/>
          <p:cNvSpPr>
            <a:spLocks noGrp="1"/>
          </p:cNvSpPr>
          <p:nvPr>
            <p:ph type="body" sz="half" idx="1"/>
          </p:nvPr>
        </p:nvSpPr>
        <p:spPr/>
        <p:txBody>
          <a:bodyPr/>
          <a:lstStyle/>
          <a:p>
            <a:pPr marL="0" indent="0">
              <a:buNone/>
            </a:pPr>
            <a:endParaRPr lang="en-US" dirty="0"/>
          </a:p>
          <a:p>
            <a:pPr marL="0" indent="0">
              <a:buNone/>
            </a:pPr>
            <a:r>
              <a:rPr lang="en-US" dirty="0"/>
              <a:t>Identifying at-risk areas and directing new development to less vulnerable areas through voluntary measures and improved codes.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1295400"/>
            <a:ext cx="4648200" cy="4953000"/>
          </a:xfrm>
          <a:prstGeom prst="rect">
            <a:avLst/>
          </a:prstGeom>
        </p:spPr>
      </p:pic>
      <p:sp>
        <p:nvSpPr>
          <p:cNvPr id="4" name="TextBox 3"/>
          <p:cNvSpPr txBox="1"/>
          <p:nvPr/>
        </p:nvSpPr>
        <p:spPr>
          <a:xfrm>
            <a:off x="8001000" y="5915799"/>
            <a:ext cx="2971800" cy="276999"/>
          </a:xfrm>
          <a:prstGeom prst="rect">
            <a:avLst/>
          </a:prstGeom>
          <a:noFill/>
        </p:spPr>
        <p:txBody>
          <a:bodyPr wrap="square" rtlCol="0">
            <a:spAutoFit/>
          </a:bodyPr>
          <a:lstStyle/>
          <a:p>
            <a:pPr fontAlgn="base">
              <a:spcBef>
                <a:spcPct val="0"/>
              </a:spcBef>
              <a:spcAft>
                <a:spcPct val="0"/>
              </a:spcAft>
            </a:pPr>
            <a:r>
              <a:rPr lang="en-US" sz="1200" dirty="0">
                <a:solidFill>
                  <a:srgbClr val="FFFFFF"/>
                </a:solidFill>
                <a:latin typeface="Arial" charset="0"/>
              </a:rPr>
              <a:t>Lighthouse Cove, Fenwick Island DE</a:t>
            </a:r>
          </a:p>
        </p:txBody>
      </p:sp>
    </p:spTree>
    <p:extLst>
      <p:ext uri="{BB962C8B-B14F-4D97-AF65-F5344CB8AC3E}">
        <p14:creationId xmlns:p14="http://schemas.microsoft.com/office/powerpoint/2010/main" val="4097026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tale of 2 cities</a:t>
            </a:r>
          </a:p>
        </p:txBody>
      </p:sp>
      <p:sp>
        <p:nvSpPr>
          <p:cNvPr id="3" name="Text Placeholder 2"/>
          <p:cNvSpPr>
            <a:spLocks noGrp="1"/>
          </p:cNvSpPr>
          <p:nvPr>
            <p:ph type="body" sz="half" idx="1"/>
          </p:nvPr>
        </p:nvSpPr>
        <p:spPr>
          <a:xfrm>
            <a:off x="2895600" y="5487696"/>
            <a:ext cx="4038600" cy="532104"/>
          </a:xfrm>
        </p:spPr>
        <p:txBody>
          <a:bodyPr/>
          <a:lstStyle/>
          <a:p>
            <a:pPr marL="0" indent="0">
              <a:buNone/>
            </a:pPr>
            <a:r>
              <a:rPr lang="en-US" dirty="0"/>
              <a:t>Southbridge	</a:t>
            </a:r>
          </a:p>
        </p:txBody>
      </p:sp>
      <p:sp>
        <p:nvSpPr>
          <p:cNvPr id="4" name="Content Placeholder 3"/>
          <p:cNvSpPr>
            <a:spLocks noGrp="1"/>
          </p:cNvSpPr>
          <p:nvPr>
            <p:ph sz="half" idx="2"/>
          </p:nvPr>
        </p:nvSpPr>
        <p:spPr>
          <a:xfrm>
            <a:off x="6291443" y="5056654"/>
            <a:ext cx="4038600" cy="838200"/>
          </a:xfrm>
        </p:spPr>
        <p:txBody>
          <a:bodyPr/>
          <a:lstStyle/>
          <a:p>
            <a:pPr marL="0" indent="0">
              <a:buNone/>
            </a:pPr>
            <a:r>
              <a:rPr lang="en-US" dirty="0"/>
              <a:t>Prime Hook Beach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1752600"/>
            <a:ext cx="2789456" cy="3735096"/>
          </a:xfrm>
          <a:prstGeom prst="rect">
            <a:avLst/>
          </a:prstGeom>
        </p:spPr>
      </p:pic>
      <p:pic>
        <p:nvPicPr>
          <p:cNvPr id="3076" name="Picture 4" descr="http://www.wdde.org/wp-content/uploads/2012/04/prime-hook-fea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1" y="2263994"/>
            <a:ext cx="4052203" cy="271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30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Primehook</a:t>
            </a:r>
            <a:r>
              <a:rPr lang="en-US" dirty="0"/>
              <a:t> Beach</a:t>
            </a:r>
          </a:p>
        </p:txBody>
      </p:sp>
      <p:pic>
        <p:nvPicPr>
          <p:cNvPr id="4100" name="Picture 4" descr="http://www.wdde.org/wp-content/uploads/2012/04/prime-hook-breach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447800"/>
            <a:ext cx="757138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822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charming beach community</a:t>
            </a:r>
          </a:p>
        </p:txBody>
      </p:sp>
      <p:pic>
        <p:nvPicPr>
          <p:cNvPr id="5" name="Picture 2" descr="http://farm2.staticflickr.com/1162/542802236_a132bf1aa6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371600"/>
            <a:ext cx="6248400" cy="468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528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natural paradise</a:t>
            </a:r>
          </a:p>
        </p:txBody>
      </p:sp>
      <p:pic>
        <p:nvPicPr>
          <p:cNvPr id="5" name="Picture 4" descr="http://capegazette.villagesoup.com/media/Common/11/AB/764721/t600-DSC_08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1524001"/>
            <a:ext cx="6629305" cy="440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491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looming disaster</a:t>
            </a:r>
          </a:p>
        </p:txBody>
      </p:sp>
      <p:pic>
        <p:nvPicPr>
          <p:cNvPr id="5" name="Picture 2" descr="http://capegazette.villagesoup.com/media/Common/11/3E/736773/t600-DSC_09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8628" y="1295400"/>
            <a:ext cx="7333531"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7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Breaches in barrier dune system</a:t>
            </a:r>
          </a:p>
        </p:txBody>
      </p:sp>
      <p:pic>
        <p:nvPicPr>
          <p:cNvPr id="6146" name="Picture 2" descr="http://capegazette.villagesoup.com/media/Common/1/1D/73054/t600-P10110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95400"/>
            <a:ext cx="63246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25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capegazette.villagesoup.com/media/Common/0/C9/51563/t600-DSC_03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371600"/>
            <a:ext cx="693761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630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Choices</a:t>
            </a:r>
          </a:p>
        </p:txBody>
      </p:sp>
      <p:sp>
        <p:nvSpPr>
          <p:cNvPr id="3" name="Text Placeholder 2"/>
          <p:cNvSpPr>
            <a:spLocks noGrp="1"/>
          </p:cNvSpPr>
          <p:nvPr>
            <p:ph type="body" sz="half" idx="1"/>
          </p:nvPr>
        </p:nvSpPr>
        <p:spPr>
          <a:xfrm>
            <a:off x="1828800" y="1600200"/>
            <a:ext cx="4038600" cy="4724400"/>
          </a:xfrm>
        </p:spPr>
        <p:txBody>
          <a:bodyPr/>
          <a:lstStyle/>
          <a:p>
            <a:pPr marL="0" indent="0">
              <a:buNone/>
            </a:pPr>
            <a:endParaRPr lang="en-US" dirty="0"/>
          </a:p>
          <a:p>
            <a:r>
              <a:rPr lang="en-US" dirty="0"/>
              <a:t>Fix Breach and keep impoundment</a:t>
            </a:r>
          </a:p>
          <a:p>
            <a:r>
              <a:rPr lang="en-US" dirty="0"/>
              <a:t>Fix Breach and create tidal wetland (20M)</a:t>
            </a:r>
          </a:p>
          <a:p>
            <a:r>
              <a:rPr lang="en-US" dirty="0"/>
              <a:t>Beach Replenishment</a:t>
            </a:r>
          </a:p>
          <a:p>
            <a:pPr marL="0" indent="0">
              <a:buNone/>
            </a:pPr>
            <a:endParaRPr lang="en-US" dirty="0"/>
          </a:p>
        </p:txBody>
      </p:sp>
      <p:pic>
        <p:nvPicPr>
          <p:cNvPr id="8194" name="Picture 2" descr="http://capegazette.villagesoup.com/media/Common/1/1D/73197/t600-IMG00086-20110927-1538%20%282%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905000"/>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95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3"/>
          <p:cNvSpPr>
            <a:spLocks noGrp="1"/>
          </p:cNvSpPr>
          <p:nvPr>
            <p:ph type="ctrTitle"/>
          </p:nvPr>
        </p:nvSpPr>
        <p:spPr>
          <a:xfrm>
            <a:off x="2133600" y="1752600"/>
            <a:ext cx="7772400" cy="4267200"/>
          </a:xfrm>
        </p:spPr>
        <p:txBody>
          <a:bodyPr/>
          <a:lstStyle/>
          <a:p>
            <a:pPr algn="ctr" eaLnBrk="1" hangingPunct="1">
              <a:lnSpc>
                <a:spcPct val="120000"/>
              </a:lnSpc>
            </a:pPr>
            <a:br>
              <a:rPr lang="en-US" sz="4000" dirty="0">
                <a:solidFill>
                  <a:srgbClr val="002060"/>
                </a:solidFill>
                <a:latin typeface="+mn-lt"/>
              </a:rPr>
            </a:br>
            <a:br>
              <a:rPr lang="en-US" sz="4000" dirty="0">
                <a:solidFill>
                  <a:srgbClr val="002060"/>
                </a:solidFill>
                <a:latin typeface="+mn-lt"/>
              </a:rPr>
            </a:br>
            <a:r>
              <a:rPr lang="en-US" sz="4000" dirty="0">
                <a:solidFill>
                  <a:srgbClr val="002060"/>
                </a:solidFill>
                <a:latin typeface="+mn-lt"/>
              </a:rPr>
              <a:t>Adapting to Climate Change in Delaware:</a:t>
            </a:r>
            <a:br>
              <a:rPr lang="en-US" sz="4000" dirty="0">
                <a:solidFill>
                  <a:srgbClr val="002060"/>
                </a:solidFill>
                <a:latin typeface="+mn-lt"/>
              </a:rPr>
            </a:br>
            <a:br>
              <a:rPr lang="en-US" sz="2400" dirty="0">
                <a:solidFill>
                  <a:srgbClr val="002060"/>
                </a:solidFill>
                <a:latin typeface="+mn-lt"/>
              </a:rPr>
            </a:br>
            <a:r>
              <a:rPr lang="en-US" sz="2400" dirty="0">
                <a:solidFill>
                  <a:srgbClr val="002060"/>
                </a:solidFill>
                <a:latin typeface="+mn-lt"/>
              </a:rPr>
              <a:t>Slides provided by </a:t>
            </a:r>
            <a:br>
              <a:rPr lang="en-US" sz="2400" dirty="0">
                <a:solidFill>
                  <a:srgbClr val="002060"/>
                </a:solidFill>
                <a:latin typeface="+mn-lt"/>
              </a:rPr>
            </a:br>
            <a:r>
              <a:rPr lang="en-US" sz="2400" dirty="0">
                <a:solidFill>
                  <a:srgbClr val="002060"/>
                </a:solidFill>
                <a:latin typeface="+mn-lt"/>
              </a:rPr>
              <a:t>Susan Love,</a:t>
            </a:r>
            <a:br>
              <a:rPr lang="en-US" sz="2400" dirty="0">
                <a:solidFill>
                  <a:srgbClr val="002060"/>
                </a:solidFill>
                <a:latin typeface="+mn-lt"/>
              </a:rPr>
            </a:br>
            <a:r>
              <a:rPr lang="en-US" sz="2400" dirty="0">
                <a:solidFill>
                  <a:srgbClr val="002060"/>
                </a:solidFill>
                <a:latin typeface="+mn-lt"/>
              </a:rPr>
              <a:t>DNREC Delaware Coastal Programs</a:t>
            </a:r>
            <a:br>
              <a:rPr lang="en-US" sz="2400" dirty="0">
                <a:solidFill>
                  <a:srgbClr val="002060"/>
                </a:solidFill>
                <a:latin typeface="+mn-lt"/>
              </a:rPr>
            </a:br>
            <a:br>
              <a:rPr lang="en-US" sz="2400" dirty="0">
                <a:solidFill>
                  <a:srgbClr val="002060"/>
                </a:solidFill>
                <a:latin typeface="+mn-lt"/>
              </a:rPr>
            </a:br>
            <a:br>
              <a:rPr lang="en-US" sz="2400" dirty="0">
                <a:solidFill>
                  <a:srgbClr val="002060"/>
                </a:solidFill>
                <a:latin typeface="+mn-lt"/>
              </a:rPr>
            </a:br>
            <a:br>
              <a:rPr lang="en-US" sz="2400" dirty="0">
                <a:solidFill>
                  <a:srgbClr val="002060"/>
                </a:solidFill>
                <a:latin typeface="+mn-lt"/>
              </a:rPr>
            </a:br>
            <a:endParaRPr lang="en-US" sz="2400" dirty="0">
              <a:solidFill>
                <a:srgbClr val="002060"/>
              </a:solidFill>
              <a:latin typeface="+mn-lt"/>
            </a:endParaRPr>
          </a:p>
        </p:txBody>
      </p:sp>
    </p:spTree>
    <p:extLst>
      <p:ext uri="{BB962C8B-B14F-4D97-AF65-F5344CB8AC3E}">
        <p14:creationId xmlns:p14="http://schemas.microsoft.com/office/powerpoint/2010/main" val="2288214382"/>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then what?</a:t>
            </a:r>
          </a:p>
        </p:txBody>
      </p:sp>
      <p:sp>
        <p:nvSpPr>
          <p:cNvPr id="3" name="Text Placeholder 2"/>
          <p:cNvSpPr>
            <a:spLocks noGrp="1"/>
          </p:cNvSpPr>
          <p:nvPr>
            <p:ph type="body" sz="half" idx="1"/>
          </p:nvPr>
        </p:nvSpPr>
        <p:spPr>
          <a:xfrm>
            <a:off x="1981200" y="1295400"/>
            <a:ext cx="3352800" cy="4724400"/>
          </a:xfrm>
        </p:spPr>
        <p:txBody>
          <a:bodyPr/>
          <a:lstStyle/>
          <a:p>
            <a:r>
              <a:rPr lang="en-US" dirty="0"/>
              <a:t>Spend 50M to build a “causeway?”</a:t>
            </a:r>
          </a:p>
          <a:p>
            <a:r>
              <a:rPr lang="en-US" dirty="0"/>
              <a:t>Spend 20M for sewer and water?</a:t>
            </a:r>
          </a:p>
          <a:p>
            <a:r>
              <a:rPr lang="en-US" dirty="0"/>
              <a:t>Raise houses out of floodplain?</a:t>
            </a:r>
          </a:p>
          <a:p>
            <a:r>
              <a:rPr lang="en-US" dirty="0"/>
              <a:t>End up retreating anyway because of SLR?</a:t>
            </a:r>
          </a:p>
          <a:p>
            <a:endParaRPr lang="en-US" dirty="0"/>
          </a:p>
        </p:txBody>
      </p:sp>
      <p:pic>
        <p:nvPicPr>
          <p:cNvPr id="11266" name="Picture 2" descr="http://media.spokesman.com/picture_story_item_images/Irene-6_2_t940.jpg?e9219e083a78a4429a18d28d8a24b72ce48bf77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3657600"/>
            <a:ext cx="3579124" cy="245310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1" y="1371600"/>
            <a:ext cx="4339963" cy="288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495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Southbridge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447800"/>
            <a:ext cx="6934200" cy="4622800"/>
          </a:xfrm>
          <a:prstGeom prst="rect">
            <a:avLst/>
          </a:prstGeom>
        </p:spPr>
      </p:pic>
    </p:spTree>
    <p:extLst>
      <p:ext uri="{BB962C8B-B14F-4D97-AF65-F5344CB8AC3E}">
        <p14:creationId xmlns:p14="http://schemas.microsoft.com/office/powerpoint/2010/main" val="1262369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 Urban Community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1270000"/>
            <a:ext cx="3581400" cy="4775200"/>
          </a:xfrm>
          <a:prstGeom prst="rect">
            <a:avLst/>
          </a:prstGeom>
        </p:spPr>
      </p:pic>
      <p:pic>
        <p:nvPicPr>
          <p:cNvPr id="6"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419850" y="1295400"/>
            <a:ext cx="3543300" cy="4724400"/>
          </a:xfrm>
        </p:spPr>
      </p:pic>
    </p:spTree>
    <p:extLst>
      <p:ext uri="{BB962C8B-B14F-4D97-AF65-F5344CB8AC3E}">
        <p14:creationId xmlns:p14="http://schemas.microsoft.com/office/powerpoint/2010/main" val="3263234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 Environmental Justice Issues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7696" y="1524000"/>
            <a:ext cx="4165600" cy="3124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086100"/>
            <a:ext cx="4064000" cy="3048000"/>
          </a:xfrm>
          <a:prstGeom prst="rect">
            <a:avLst/>
          </a:prstGeom>
        </p:spPr>
      </p:pic>
    </p:spTree>
    <p:extLst>
      <p:ext uri="{BB962C8B-B14F-4D97-AF65-F5344CB8AC3E}">
        <p14:creationId xmlns:p14="http://schemas.microsoft.com/office/powerpoint/2010/main" val="399457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significant flooding issues</a:t>
            </a: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477000" y="1835873"/>
            <a:ext cx="4038600" cy="3016485"/>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8300" y="1608213"/>
            <a:ext cx="4648200" cy="3471804"/>
          </a:xfrm>
          <a:prstGeom prst="rect">
            <a:avLst/>
          </a:prstGeom>
        </p:spPr>
      </p:pic>
    </p:spTree>
    <p:extLst>
      <p:ext uri="{BB962C8B-B14F-4D97-AF65-F5344CB8AC3E}">
        <p14:creationId xmlns:p14="http://schemas.microsoft.com/office/powerpoint/2010/main" val="1441499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Flooding</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48400" y="2667001"/>
            <a:ext cx="4038600" cy="3016329"/>
          </a:xfrm>
        </p:spPr>
      </p:pic>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2149041"/>
            <a:ext cx="4038600" cy="3017118"/>
          </a:xfr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800" y="1447801"/>
            <a:ext cx="3733800" cy="2789411"/>
          </a:xfrm>
          <a:prstGeom prst="rect">
            <a:avLst/>
          </a:prstGeom>
        </p:spPr>
      </p:pic>
    </p:spTree>
    <p:extLst>
      <p:ext uri="{BB962C8B-B14F-4D97-AF65-F5344CB8AC3E}">
        <p14:creationId xmlns:p14="http://schemas.microsoft.com/office/powerpoint/2010/main" val="1578044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Choices</a:t>
            </a:r>
          </a:p>
        </p:txBody>
      </p:sp>
      <p:sp>
        <p:nvSpPr>
          <p:cNvPr id="3" name="Text Placeholder 2"/>
          <p:cNvSpPr>
            <a:spLocks noGrp="1"/>
          </p:cNvSpPr>
          <p:nvPr>
            <p:ph type="body" sz="half" idx="1"/>
          </p:nvPr>
        </p:nvSpPr>
        <p:spPr/>
        <p:txBody>
          <a:bodyPr/>
          <a:lstStyle/>
          <a:p>
            <a:r>
              <a:rPr lang="en-US" dirty="0"/>
              <a:t>Green Infrastructure Projects (10M)</a:t>
            </a:r>
          </a:p>
          <a:p>
            <a:r>
              <a:rPr lang="en-US" dirty="0"/>
              <a:t>Fix Combined Sewer (4M)</a:t>
            </a:r>
          </a:p>
          <a:p>
            <a:r>
              <a:rPr lang="en-US" dirty="0"/>
              <a:t>Elevate homes (30k each)</a:t>
            </a:r>
          </a:p>
          <a:p>
            <a:r>
              <a:rPr lang="en-US" dirty="0"/>
              <a:t>Build Seawall and pumps?</a:t>
            </a:r>
          </a:p>
          <a:p>
            <a:r>
              <a:rPr lang="en-US" dirty="0"/>
              <a:t>Retreat?</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682559"/>
            <a:ext cx="4038600" cy="3950082"/>
          </a:xfrm>
        </p:spPr>
      </p:pic>
    </p:spTree>
    <p:extLst>
      <p:ext uri="{BB962C8B-B14F-4D97-AF65-F5344CB8AC3E}">
        <p14:creationId xmlns:p14="http://schemas.microsoft.com/office/powerpoint/2010/main" val="1406668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Basically, Sea Level Rise is…</a:t>
            </a:r>
          </a:p>
        </p:txBody>
      </p:sp>
      <p:sp>
        <p:nvSpPr>
          <p:cNvPr id="3" name="Content Placeholder 2"/>
          <p:cNvSpPr>
            <a:spLocks noGrp="1"/>
          </p:cNvSpPr>
          <p:nvPr>
            <p:ph sz="half" idx="1"/>
          </p:nvPr>
        </p:nvSpPr>
        <p:spPr>
          <a:xfrm>
            <a:off x="1738745" y="1828800"/>
            <a:ext cx="4724400" cy="4724400"/>
          </a:xfrm>
        </p:spPr>
        <p:txBody>
          <a:bodyPr/>
          <a:lstStyle/>
          <a:p>
            <a:r>
              <a:rPr lang="en-US" dirty="0"/>
              <a:t>Increase in average tide height over time as a result of:</a:t>
            </a:r>
          </a:p>
          <a:p>
            <a:pPr lvl="1"/>
            <a:r>
              <a:rPr lang="en-US" dirty="0"/>
              <a:t>Thermal Expansion</a:t>
            </a:r>
          </a:p>
          <a:p>
            <a:pPr lvl="1"/>
            <a:r>
              <a:rPr lang="en-US" dirty="0"/>
              <a:t>Melting of glaciers &amp; ice caps</a:t>
            </a:r>
          </a:p>
          <a:p>
            <a:endParaRPr lang="en-US" dirty="0"/>
          </a:p>
          <a:p>
            <a:r>
              <a:rPr lang="en-US" dirty="0"/>
              <a:t>Influenced locally by </a:t>
            </a:r>
            <a:r>
              <a:rPr lang="en-US" i="1" dirty="0"/>
              <a:t>subsidence</a:t>
            </a:r>
          </a:p>
          <a:p>
            <a:endParaRPr lang="en-US" dirty="0"/>
          </a:p>
        </p:txBody>
      </p:sp>
      <p:pic>
        <p:nvPicPr>
          <p:cNvPr id="2050" name="Picture 2" descr="http://media.treehugger.com/assets/images/2011/10/20110121-sea-level-ri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295401"/>
            <a:ext cx="4343400" cy="434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6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dirty="0">
                <a:latin typeface="+mn-lt"/>
              </a:rPr>
              <a:t>Annual Rate of Sea Level Rise</a:t>
            </a:r>
          </a:p>
        </p:txBody>
      </p:sp>
      <p:sp>
        <p:nvSpPr>
          <p:cNvPr id="5" name="Content Placeholder 2"/>
          <p:cNvSpPr>
            <a:spLocks noGrp="1"/>
          </p:cNvSpPr>
          <p:nvPr>
            <p:ph idx="1"/>
          </p:nvPr>
        </p:nvSpPr>
        <p:spPr>
          <a:xfrm>
            <a:off x="1828800" y="1371601"/>
            <a:ext cx="8458200" cy="1600200"/>
          </a:xfrm>
        </p:spPr>
        <p:txBody>
          <a:bodyPr/>
          <a:lstStyle/>
          <a:p>
            <a:pPr algn="ctr" eaLnBrk="1" hangingPunct="1">
              <a:buFont typeface="Wingdings" pitchFamily="2" charset="2"/>
              <a:buNone/>
            </a:pPr>
            <a:r>
              <a:rPr lang="en-US" sz="2400" b="1" dirty="0"/>
              <a:t>Average annual rate in DE = 3.35 mm/</a:t>
            </a:r>
            <a:r>
              <a:rPr lang="en-US" sz="2400" b="1" dirty="0" err="1"/>
              <a:t>yr</a:t>
            </a:r>
            <a:r>
              <a:rPr lang="en-US" sz="2400" b="1" dirty="0"/>
              <a:t> </a:t>
            </a:r>
          </a:p>
          <a:p>
            <a:pPr algn="ctr" eaLnBrk="1" hangingPunct="1">
              <a:buFont typeface="Wingdings" pitchFamily="2" charset="2"/>
              <a:buNone/>
            </a:pPr>
            <a:r>
              <a:rPr lang="en-US" sz="2400" b="1" dirty="0"/>
              <a:t>(13 Inches/100 years) </a:t>
            </a:r>
          </a:p>
          <a:p>
            <a:pPr algn="ctr" eaLnBrk="1" hangingPunct="1">
              <a:buFont typeface="Wingdings" pitchFamily="2" charset="2"/>
              <a:buNone/>
            </a:pPr>
            <a:endParaRPr lang="en-US" sz="2400" b="1" dirty="0"/>
          </a:p>
          <a:p>
            <a:pPr algn="ctr" eaLnBrk="1" hangingPunct="1">
              <a:buFont typeface="Wingdings" pitchFamily="2" charset="2"/>
              <a:buNone/>
            </a:pPr>
            <a:endParaRPr lang="en-US" sz="2400" b="1" dirty="0"/>
          </a:p>
          <a:p>
            <a:pPr eaLnBrk="1" hangingPunct="1"/>
            <a:endParaRPr lang="en-US" sz="2400" dirty="0"/>
          </a:p>
          <a:p>
            <a:pPr lvl="1" eaLnBrk="1" hangingPunct="1"/>
            <a:endParaRPr lang="en-US" dirty="0"/>
          </a:p>
        </p:txBody>
      </p:sp>
      <p:sp>
        <p:nvSpPr>
          <p:cNvPr id="2" name="Rectangle 1"/>
          <p:cNvSpPr/>
          <p:nvPr/>
        </p:nvSpPr>
        <p:spPr>
          <a:xfrm>
            <a:off x="4764750" y="5747266"/>
            <a:ext cx="3007651" cy="369332"/>
          </a:xfrm>
          <a:prstGeom prst="rect">
            <a:avLst/>
          </a:prstGeom>
        </p:spPr>
        <p:txBody>
          <a:bodyPr wrap="square">
            <a:spAutoFit/>
          </a:bodyPr>
          <a:lstStyle/>
          <a:p>
            <a:pPr algn="ctr" fontAlgn="base">
              <a:spcBef>
                <a:spcPct val="0"/>
              </a:spcBef>
              <a:spcAft>
                <a:spcPct val="0"/>
              </a:spcAft>
              <a:buFont typeface="Wingdings" pitchFamily="2" charset="2"/>
              <a:buNone/>
            </a:pPr>
            <a:r>
              <a:rPr lang="en-US" b="1" dirty="0">
                <a:solidFill>
                  <a:srgbClr val="000000"/>
                </a:solidFill>
                <a:latin typeface="Arial" charset="0"/>
              </a:rPr>
              <a:t>Global rate = 1.7 mm/yr</a:t>
            </a:r>
          </a:p>
        </p:txBody>
      </p:sp>
      <p:pic>
        <p:nvPicPr>
          <p:cNvPr id="4"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427" t="980" r="1044" b="1960"/>
          <a:stretch/>
        </p:blipFill>
        <p:spPr>
          <a:xfrm>
            <a:off x="2057400" y="2346926"/>
            <a:ext cx="8001000" cy="3400340"/>
          </a:xfrm>
          <a:ln>
            <a:solidFill>
              <a:schemeClr val="tx1"/>
            </a:solidFill>
          </a:ln>
        </p:spPr>
      </p:pic>
    </p:spTree>
    <p:extLst>
      <p:ext uri="{BB962C8B-B14F-4D97-AF65-F5344CB8AC3E}">
        <p14:creationId xmlns:p14="http://schemas.microsoft.com/office/powerpoint/2010/main" val="995302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7086600" cy="990600"/>
          </a:xfrm>
        </p:spPr>
        <p:txBody>
          <a:bodyPr/>
          <a:lstStyle/>
          <a:p>
            <a:r>
              <a:rPr lang="en-US" sz="3200" dirty="0">
                <a:latin typeface="Andalus" pitchFamily="2" charset="-78"/>
              </a:rPr>
              <a:t>Rates of SLR are very likely to accelerate in the future</a:t>
            </a:r>
          </a:p>
        </p:txBody>
      </p:sp>
      <p:pic>
        <p:nvPicPr>
          <p:cNvPr id="4" name="Picture 6" descr="http://sociallady.files.wordpress.com/2009/12/crystal-ball.jpg"/>
          <p:cNvPicPr>
            <a:picLocks noChangeAspect="1" noChangeArrowheads="1"/>
          </p:cNvPicPr>
          <p:nvPr/>
        </p:nvPicPr>
        <p:blipFill>
          <a:blip r:embed="rId3" cstate="print"/>
          <a:srcRect l="6612" t="9677" r="3030" b="9677"/>
          <a:stretch>
            <a:fillRect/>
          </a:stretch>
        </p:blipFill>
        <p:spPr bwMode="auto">
          <a:xfrm>
            <a:off x="8923608" y="0"/>
            <a:ext cx="1744393" cy="2362200"/>
          </a:xfrm>
          <a:prstGeom prst="rect">
            <a:avLst/>
          </a:prstGeom>
          <a:noFill/>
          <a:ln w="9525">
            <a:noFill/>
            <a:miter lim="800000"/>
            <a:headEnd/>
            <a:tailEnd/>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1268185"/>
            <a:ext cx="7620000" cy="4547345"/>
          </a:xfrm>
          <a:prstGeom prst="rect">
            <a:avLst/>
          </a:prstGeom>
        </p:spPr>
      </p:pic>
      <p:sp>
        <p:nvSpPr>
          <p:cNvPr id="3" name="Rectangle 2"/>
          <p:cNvSpPr/>
          <p:nvPr/>
        </p:nvSpPr>
        <p:spPr bwMode="auto">
          <a:xfrm>
            <a:off x="2286000" y="1447800"/>
            <a:ext cx="7239000" cy="4572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fontAlgn="base">
              <a:spcBef>
                <a:spcPct val="20000"/>
              </a:spcBef>
              <a:spcAft>
                <a:spcPct val="0"/>
              </a:spcAft>
              <a:buFontTx/>
              <a:buChar char="•"/>
            </a:pPr>
            <a:endParaRPr lang="en-US" sz="3200">
              <a:solidFill>
                <a:srgbClr val="000000"/>
              </a:solidFill>
              <a:latin typeface="Arial" charset="0"/>
            </a:endParaRPr>
          </a:p>
        </p:txBody>
      </p:sp>
    </p:spTree>
    <p:extLst>
      <p:ext uri="{BB962C8B-B14F-4D97-AF65-F5344CB8AC3E}">
        <p14:creationId xmlns:p14="http://schemas.microsoft.com/office/powerpoint/2010/main" val="2787653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pPr eaLnBrk="1" hangingPunct="1"/>
            <a:r>
              <a:rPr lang="en-US" sz="3200" dirty="0">
                <a:latin typeface="+mn-lt"/>
              </a:rPr>
              <a:t>Potential Impacts of Sea Level Rise</a:t>
            </a:r>
            <a:r>
              <a:rPr lang="en-US" dirty="0"/>
              <a:t>	</a:t>
            </a:r>
          </a:p>
        </p:txBody>
      </p:sp>
      <p:sp>
        <p:nvSpPr>
          <p:cNvPr id="33794" name="Content Placeholder 2"/>
          <p:cNvSpPr>
            <a:spLocks noGrp="1"/>
          </p:cNvSpPr>
          <p:nvPr>
            <p:ph idx="1"/>
          </p:nvPr>
        </p:nvSpPr>
        <p:spPr>
          <a:xfrm>
            <a:off x="1828800" y="1371600"/>
            <a:ext cx="3427588" cy="4114800"/>
          </a:xfrm>
        </p:spPr>
        <p:txBody>
          <a:bodyPr/>
          <a:lstStyle/>
          <a:p>
            <a:pPr eaLnBrk="1" hangingPunct="1"/>
            <a:r>
              <a:rPr lang="en-US" dirty="0"/>
              <a:t>Increased extent of periodic flooding</a:t>
            </a:r>
          </a:p>
          <a:p>
            <a:pPr eaLnBrk="1" hangingPunct="1"/>
            <a:r>
              <a:rPr lang="en-US" dirty="0"/>
              <a:t>Permanent inundation of coastal areas</a:t>
            </a:r>
          </a:p>
          <a:p>
            <a:pPr eaLnBrk="1" hangingPunct="1"/>
            <a:r>
              <a:rPr lang="en-US" dirty="0"/>
              <a:t>Saltwater Intrusion</a:t>
            </a:r>
          </a:p>
          <a:p>
            <a:pPr eaLnBrk="1" hangingPunct="1"/>
            <a:r>
              <a:rPr lang="en-US" dirty="0"/>
              <a:t>Economic &amp; Social Impacts</a:t>
            </a:r>
          </a:p>
        </p:txBody>
      </p:sp>
      <p:sp>
        <p:nvSpPr>
          <p:cNvPr id="33797" name="Rectangle 6"/>
          <p:cNvSpPr>
            <a:spLocks noChangeArrowheads="1"/>
          </p:cNvSpPr>
          <p:nvPr/>
        </p:nvSpPr>
        <p:spPr bwMode="auto">
          <a:xfrm>
            <a:off x="7924800" y="1905000"/>
            <a:ext cx="838200" cy="609600"/>
          </a:xfrm>
          <a:prstGeom prst="rect">
            <a:avLst/>
          </a:prstGeom>
          <a:noFill/>
          <a:ln w="9525" algn="ctr">
            <a:noFill/>
            <a:round/>
            <a:headEnd/>
            <a:tailEnd/>
          </a:ln>
        </p:spPr>
        <p:txBody>
          <a:bodyPr/>
          <a:lstStyle/>
          <a:p>
            <a:pPr marL="342900" indent="-342900" fontAlgn="base">
              <a:spcBef>
                <a:spcPct val="20000"/>
              </a:spcBef>
              <a:spcAft>
                <a:spcPct val="0"/>
              </a:spcAft>
              <a:buFontTx/>
              <a:buChar char="•"/>
            </a:pPr>
            <a:endParaRPr lang="en-US" sz="3200" dirty="0">
              <a:solidFill>
                <a:srgbClr val="000000"/>
              </a:solidFill>
              <a:latin typeface="Arial" charset="0"/>
            </a:endParaRPr>
          </a:p>
        </p:txBody>
      </p:sp>
      <p:sp>
        <p:nvSpPr>
          <p:cNvPr id="33798" name="Rectangle 7"/>
          <p:cNvSpPr>
            <a:spLocks noChangeArrowheads="1"/>
          </p:cNvSpPr>
          <p:nvPr/>
        </p:nvSpPr>
        <p:spPr bwMode="auto">
          <a:xfrm>
            <a:off x="9067800" y="1981200"/>
            <a:ext cx="914400" cy="838200"/>
          </a:xfrm>
          <a:prstGeom prst="rect">
            <a:avLst/>
          </a:prstGeom>
          <a:noFill/>
          <a:ln w="9525" algn="ctr">
            <a:noFill/>
            <a:round/>
            <a:headEnd/>
            <a:tailEnd/>
          </a:ln>
        </p:spPr>
        <p:txBody>
          <a:bodyPr/>
          <a:lstStyle/>
          <a:p>
            <a:pPr marL="342900" indent="-342900" fontAlgn="base">
              <a:spcBef>
                <a:spcPct val="20000"/>
              </a:spcBef>
              <a:spcAft>
                <a:spcPct val="0"/>
              </a:spcAft>
              <a:buFontTx/>
              <a:buChar char="•"/>
            </a:pPr>
            <a:endParaRPr lang="en-US" sz="3200" dirty="0">
              <a:solidFill>
                <a:srgbClr val="000000"/>
              </a:solidFill>
              <a:latin typeface="Arial" charset="0"/>
            </a:endParaRPr>
          </a:p>
        </p:txBody>
      </p:sp>
      <p:pic>
        <p:nvPicPr>
          <p:cNvPr id="11" name="Picture 5" descr="F:\DCMP\Flooding Pictures for Gabby\Kitts Storm photos 5-12-08 GW088.jpg"/>
          <p:cNvPicPr>
            <a:picLocks noChangeAspect="1" noChangeArrowheads="1"/>
          </p:cNvPicPr>
          <p:nvPr/>
        </p:nvPicPr>
        <p:blipFill>
          <a:blip r:embed="rId3" cstate="print"/>
          <a:srcRect/>
          <a:stretch>
            <a:fillRect/>
          </a:stretch>
        </p:blipFill>
        <p:spPr bwMode="auto">
          <a:xfrm>
            <a:off x="5256388" y="1295400"/>
            <a:ext cx="5411612" cy="4876800"/>
          </a:xfrm>
          <a:prstGeom prst="rect">
            <a:avLst/>
          </a:prstGeom>
          <a:noFill/>
          <a:ln w="9525">
            <a:noFill/>
            <a:miter lim="800000"/>
            <a:headEnd/>
            <a:tailEnd/>
          </a:ln>
        </p:spPr>
      </p:pic>
    </p:spTree>
    <p:extLst>
      <p:ext uri="{BB962C8B-B14F-4D97-AF65-F5344CB8AC3E}">
        <p14:creationId xmlns:p14="http://schemas.microsoft.com/office/powerpoint/2010/main" val="4193321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0" y="1295400"/>
            <a:ext cx="4114800" cy="4724400"/>
          </a:xfrm>
        </p:spPr>
        <p:txBody>
          <a:bodyPr/>
          <a:lstStyle/>
          <a:p>
            <a:r>
              <a:rPr lang="en-US" dirty="0"/>
              <a:t>In Urban Areas in Northern DE:</a:t>
            </a:r>
          </a:p>
          <a:p>
            <a:pPr lvl="1"/>
            <a:r>
              <a:rPr lang="en-US" dirty="0"/>
              <a:t>Transportation Networks</a:t>
            </a:r>
          </a:p>
          <a:p>
            <a:pPr lvl="1"/>
            <a:r>
              <a:rPr lang="en-US" dirty="0"/>
              <a:t>Neighborhoods</a:t>
            </a:r>
          </a:p>
          <a:p>
            <a:pPr lvl="1"/>
            <a:r>
              <a:rPr lang="en-US" dirty="0"/>
              <a:t>Economic Development Zones</a:t>
            </a:r>
          </a:p>
          <a:p>
            <a:pPr lvl="1"/>
            <a:r>
              <a:rPr lang="en-US" dirty="0"/>
              <a:t>Public Safety Facilities</a:t>
            </a:r>
          </a:p>
          <a:p>
            <a:pPr lvl="1"/>
            <a:r>
              <a:rPr lang="en-US" dirty="0"/>
              <a:t>Sewer Lines/Capacity</a:t>
            </a:r>
          </a:p>
        </p:txBody>
      </p:sp>
      <p:pic>
        <p:nvPicPr>
          <p:cNvPr id="5" name="Content Placeholder 3"/>
          <p:cNvPicPr>
            <a:picLocks noGrp="1" noChangeAspect="1"/>
          </p:cNvPicPr>
          <p:nvPr>
            <p:ph sz="half" idx="2"/>
          </p:nvPr>
        </p:nvPicPr>
        <p:blipFill>
          <a:blip r:embed="rId3" cstate="print"/>
          <a:srcRect/>
          <a:stretch>
            <a:fillRect/>
          </a:stretch>
        </p:blipFill>
        <p:spPr bwMode="auto">
          <a:xfrm>
            <a:off x="6248400" y="1295401"/>
            <a:ext cx="4419600" cy="4322731"/>
          </a:xfrm>
          <a:prstGeom prst="rect">
            <a:avLst/>
          </a:prstGeom>
          <a:noFill/>
          <a:ln w="9525">
            <a:noFill/>
            <a:miter lim="800000"/>
            <a:headEnd/>
            <a:tailEnd/>
          </a:ln>
        </p:spPr>
      </p:pic>
      <p:sp>
        <p:nvSpPr>
          <p:cNvPr id="6" name="Title 5"/>
          <p:cNvSpPr>
            <a:spLocks noGrp="1"/>
          </p:cNvSpPr>
          <p:nvPr>
            <p:ph type="title"/>
          </p:nvPr>
        </p:nvSpPr>
        <p:spPr>
          <a:xfrm>
            <a:off x="1676400" y="172135"/>
            <a:ext cx="5740674" cy="646331"/>
          </a:xfrm>
          <a:prstGeom prst="rect">
            <a:avLst/>
          </a:prstGeom>
        </p:spPr>
        <p:txBody>
          <a:bodyPr wrap="none">
            <a:spAutoFit/>
          </a:bodyPr>
          <a:lstStyle/>
          <a:p>
            <a:r>
              <a:rPr lang="en-US" dirty="0">
                <a:latin typeface="Andalus" pitchFamily="2" charset="-78"/>
              </a:rPr>
              <a:t>SLR will affect all of Delaware</a:t>
            </a:r>
            <a:endParaRPr lang="en-US" dirty="0"/>
          </a:p>
        </p:txBody>
      </p:sp>
      <p:sp>
        <p:nvSpPr>
          <p:cNvPr id="7" name="TextBox 6"/>
          <p:cNvSpPr txBox="1"/>
          <p:nvPr/>
        </p:nvSpPr>
        <p:spPr>
          <a:xfrm>
            <a:off x="6324600" y="5624946"/>
            <a:ext cx="4419600" cy="461665"/>
          </a:xfrm>
          <a:prstGeom prst="rect">
            <a:avLst/>
          </a:prstGeom>
          <a:noFill/>
        </p:spPr>
        <p:txBody>
          <a:bodyPr wrap="square" rtlCol="0">
            <a:spAutoFit/>
          </a:bodyPr>
          <a:lstStyle/>
          <a:p>
            <a:pPr fontAlgn="base">
              <a:spcBef>
                <a:spcPct val="0"/>
              </a:spcBef>
              <a:spcAft>
                <a:spcPct val="0"/>
              </a:spcAft>
            </a:pPr>
            <a:r>
              <a:rPr lang="en-US" sz="1200" dirty="0">
                <a:solidFill>
                  <a:srgbClr val="000000"/>
                </a:solidFill>
                <a:latin typeface="Arial" charset="0"/>
              </a:rPr>
              <a:t>South Wilmington and Surrounding Areas with 0.5, 1.0 and 1.5 meters of SLR to 2100</a:t>
            </a:r>
          </a:p>
        </p:txBody>
      </p:sp>
    </p:spTree>
    <p:extLst>
      <p:ext uri="{BB962C8B-B14F-4D97-AF65-F5344CB8AC3E}">
        <p14:creationId xmlns:p14="http://schemas.microsoft.com/office/powerpoint/2010/main" val="54086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ndalus" pitchFamily="2" charset="-78"/>
              </a:rPr>
              <a:t>Sea Level Rise will affect all of Delaware</a:t>
            </a:r>
          </a:p>
        </p:txBody>
      </p:sp>
      <p:sp>
        <p:nvSpPr>
          <p:cNvPr id="3" name="Text Placeholder 2"/>
          <p:cNvSpPr>
            <a:spLocks noGrp="1"/>
          </p:cNvSpPr>
          <p:nvPr>
            <p:ph type="body" sz="half" idx="1"/>
          </p:nvPr>
        </p:nvSpPr>
        <p:spPr>
          <a:xfrm>
            <a:off x="1981200" y="1524000"/>
            <a:ext cx="4038600" cy="4724400"/>
          </a:xfrm>
        </p:spPr>
        <p:txBody>
          <a:bodyPr/>
          <a:lstStyle/>
          <a:p>
            <a:r>
              <a:rPr lang="en-US" dirty="0"/>
              <a:t>At risk in Coastal Kent County:</a:t>
            </a:r>
          </a:p>
          <a:p>
            <a:pPr lvl="1"/>
            <a:r>
              <a:rPr lang="en-US" dirty="0"/>
              <a:t>Commercial/Recreational Fishing Docks</a:t>
            </a:r>
          </a:p>
          <a:p>
            <a:pPr lvl="1"/>
            <a:r>
              <a:rPr lang="en-US" dirty="0"/>
              <a:t>Residences</a:t>
            </a:r>
          </a:p>
          <a:p>
            <a:pPr lvl="1"/>
            <a:r>
              <a:rPr lang="en-US" dirty="0"/>
              <a:t>Habitat</a:t>
            </a:r>
          </a:p>
          <a:p>
            <a:pPr lvl="2"/>
            <a:r>
              <a:rPr lang="en-US" dirty="0"/>
              <a:t>Wetlands</a:t>
            </a:r>
          </a:p>
          <a:p>
            <a:pPr lvl="2"/>
            <a:r>
              <a:rPr lang="en-US" dirty="0"/>
              <a:t>Shorebirds</a:t>
            </a:r>
          </a:p>
          <a:p>
            <a:pPr lvl="2"/>
            <a:r>
              <a:rPr lang="en-US" dirty="0"/>
              <a:t>Horseshoe Crabs</a:t>
            </a:r>
          </a:p>
          <a:p>
            <a:pPr lvl="1"/>
            <a:r>
              <a:rPr lang="en-US" dirty="0"/>
              <a:t>Way of Life</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049817" y="1295400"/>
            <a:ext cx="4618183" cy="4267200"/>
          </a:xfrm>
        </p:spPr>
      </p:pic>
      <p:sp>
        <p:nvSpPr>
          <p:cNvPr id="8" name="TextBox 7"/>
          <p:cNvSpPr txBox="1"/>
          <p:nvPr/>
        </p:nvSpPr>
        <p:spPr>
          <a:xfrm>
            <a:off x="6172200" y="5638801"/>
            <a:ext cx="4419600" cy="461665"/>
          </a:xfrm>
          <a:prstGeom prst="rect">
            <a:avLst/>
          </a:prstGeom>
          <a:noFill/>
        </p:spPr>
        <p:txBody>
          <a:bodyPr wrap="square" rtlCol="0">
            <a:spAutoFit/>
          </a:bodyPr>
          <a:lstStyle/>
          <a:p>
            <a:pPr fontAlgn="base">
              <a:spcBef>
                <a:spcPct val="0"/>
              </a:spcBef>
              <a:spcAft>
                <a:spcPct val="0"/>
              </a:spcAft>
            </a:pPr>
            <a:r>
              <a:rPr lang="en-US" sz="1200" dirty="0">
                <a:solidFill>
                  <a:srgbClr val="000000"/>
                </a:solidFill>
                <a:latin typeface="Arial" charset="0"/>
              </a:rPr>
              <a:t>Bowers Beach and Surrounding Areas with 0.5, 1.0 and 1.5 meters of SLR to 2100</a:t>
            </a:r>
          </a:p>
        </p:txBody>
      </p:sp>
    </p:spTree>
    <p:extLst>
      <p:ext uri="{BB962C8B-B14F-4D97-AF65-F5344CB8AC3E}">
        <p14:creationId xmlns:p14="http://schemas.microsoft.com/office/powerpoint/2010/main" val="2056328784"/>
      </p:ext>
    </p:extLst>
  </p:cSld>
  <p:clrMapOvr>
    <a:masterClrMapping/>
  </p:clrMapOvr>
</p:sld>
</file>

<file path=ppt/theme/theme1.xml><?xml version="1.0" encoding="utf-8"?>
<a:theme xmlns:a="http://schemas.openxmlformats.org/drawingml/2006/main" name="Theme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EC Final" id="{6D5C0D4E-686E-4FF2-836B-47B1FA62D1BC}" vid="{F622C1B2-A808-4B52-819C-88E430BA9EC0}"/>
    </a:ext>
  </a:extLst>
</a:theme>
</file>

<file path=ppt/theme/theme2.xml><?xml version="1.0" encoding="utf-8"?>
<a:theme xmlns:a="http://schemas.openxmlformats.org/drawingml/2006/main" name="DCMP SLR">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Papyrus"/>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CMP SLR">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Papyrus"/>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3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APEC Final[1]</Template>
  <TotalTime>172</TotalTime>
  <Words>2271</Words>
  <Application>Microsoft Office PowerPoint</Application>
  <PresentationFormat>Widescreen</PresentationFormat>
  <Paragraphs>216</Paragraphs>
  <Slides>36</Slides>
  <Notes>18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Andalus</vt:lpstr>
      <vt:lpstr>Arial</vt:lpstr>
      <vt:lpstr>Calibri</vt:lpstr>
      <vt:lpstr>Calibri Light</vt:lpstr>
      <vt:lpstr>Cambria</vt:lpstr>
      <vt:lpstr>Garamond</vt:lpstr>
      <vt:lpstr>Georgia</vt:lpstr>
      <vt:lpstr>Papyrus</vt:lpstr>
      <vt:lpstr>Times New Roman</vt:lpstr>
      <vt:lpstr>Wingdings</vt:lpstr>
      <vt:lpstr>Theme3</vt:lpstr>
      <vt:lpstr>DCMP SLR</vt:lpstr>
      <vt:lpstr>1_DCMP SLR</vt:lpstr>
      <vt:lpstr>APEC 100 Sustainable Development</vt:lpstr>
      <vt:lpstr>Global Population &amp; CO2 Emissions</vt:lpstr>
      <vt:lpstr>  Adapting to Climate Change in Delaware:  Slides provided by  Susan Love, DNREC Delaware Coastal Programs    </vt:lpstr>
      <vt:lpstr>Basically, Sea Level Rise is…</vt:lpstr>
      <vt:lpstr>Annual Rate of Sea Level Rise</vt:lpstr>
      <vt:lpstr>Rates of SLR are very likely to accelerate in the future</vt:lpstr>
      <vt:lpstr>Potential Impacts of Sea Level Rise </vt:lpstr>
      <vt:lpstr>SLR will affect all of Delaware</vt:lpstr>
      <vt:lpstr>Sea Level Rise will affect all of Delaware</vt:lpstr>
      <vt:lpstr>Sea Level Rise will affect all of Delaware</vt:lpstr>
      <vt:lpstr>Today’s storm is tomorrow’s high tide</vt:lpstr>
      <vt:lpstr>Bowers Beach, then and now</vt:lpstr>
      <vt:lpstr>Planning for Sea Level Rise</vt:lpstr>
      <vt:lpstr>Residential</vt:lpstr>
      <vt:lpstr>Tidal &amp; Freshwater Tidal Wetlands</vt:lpstr>
      <vt:lpstr>Protected Lands Statewide</vt:lpstr>
      <vt:lpstr>A Range of Adaptation Responses</vt:lpstr>
      <vt:lpstr>Protect</vt:lpstr>
      <vt:lpstr>Accommodate</vt:lpstr>
      <vt:lpstr>Planned Retreat</vt:lpstr>
      <vt:lpstr>Avoid</vt:lpstr>
      <vt:lpstr>A tale of 2 cities</vt:lpstr>
      <vt:lpstr>Primehook Beach</vt:lpstr>
      <vt:lpstr>A charming beach community</vt:lpstr>
      <vt:lpstr>A natural paradise</vt:lpstr>
      <vt:lpstr>A looming disaster</vt:lpstr>
      <vt:lpstr>Breaches in barrier dune system</vt:lpstr>
      <vt:lpstr>PowerPoint Presentation</vt:lpstr>
      <vt:lpstr>Choices</vt:lpstr>
      <vt:lpstr>But then what?</vt:lpstr>
      <vt:lpstr>Southbridge</vt:lpstr>
      <vt:lpstr>Historic Urban Community</vt:lpstr>
      <vt:lpstr>With Environmental Justice Issues</vt:lpstr>
      <vt:lpstr>And significant flooding issues</vt:lpstr>
      <vt:lpstr>Flooding</vt:lpstr>
      <vt:lpstr>Choices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Kent Messer</dc:creator>
  <cp:lastModifiedBy>Jennifer Egan</cp:lastModifiedBy>
  <cp:revision>18</cp:revision>
  <dcterms:created xsi:type="dcterms:W3CDTF">2016-08-11T13:37:55Z</dcterms:created>
  <dcterms:modified xsi:type="dcterms:W3CDTF">2017-04-23T22:58:59Z</dcterms:modified>
</cp:coreProperties>
</file>